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7" r:id="rId4"/>
  </p:sldMasterIdLst>
  <p:notesMasterIdLst>
    <p:notesMasterId r:id="rId44"/>
  </p:notesMasterIdLst>
  <p:handoutMasterIdLst>
    <p:handoutMasterId r:id="rId45"/>
  </p:handoutMasterIdLst>
  <p:sldIdLst>
    <p:sldId id="261" r:id="rId5"/>
    <p:sldId id="263" r:id="rId6"/>
    <p:sldId id="270" r:id="rId7"/>
    <p:sldId id="264" r:id="rId8"/>
    <p:sldId id="347" r:id="rId9"/>
    <p:sldId id="290" r:id="rId10"/>
    <p:sldId id="292" r:id="rId11"/>
    <p:sldId id="274" r:id="rId12"/>
    <p:sldId id="291" r:id="rId13"/>
    <p:sldId id="272" r:id="rId14"/>
    <p:sldId id="275" r:id="rId15"/>
    <p:sldId id="276" r:id="rId16"/>
    <p:sldId id="294" r:id="rId17"/>
    <p:sldId id="295" r:id="rId18"/>
    <p:sldId id="296" r:id="rId19"/>
    <p:sldId id="352" r:id="rId20"/>
    <p:sldId id="353" r:id="rId21"/>
    <p:sldId id="297" r:id="rId22"/>
    <p:sldId id="348" r:id="rId23"/>
    <p:sldId id="277" r:id="rId24"/>
    <p:sldId id="278" r:id="rId25"/>
    <p:sldId id="265" r:id="rId26"/>
    <p:sldId id="282" r:id="rId27"/>
    <p:sldId id="289" r:id="rId28"/>
    <p:sldId id="301" r:id="rId29"/>
    <p:sldId id="284" r:id="rId30"/>
    <p:sldId id="286" r:id="rId31"/>
    <p:sldId id="346" r:id="rId32"/>
    <p:sldId id="298" r:id="rId33"/>
    <p:sldId id="299" r:id="rId34"/>
    <p:sldId id="300" r:id="rId35"/>
    <p:sldId id="302" r:id="rId36"/>
    <p:sldId id="349" r:id="rId37"/>
    <p:sldId id="279" r:id="rId38"/>
    <p:sldId id="287" r:id="rId39"/>
    <p:sldId id="350" r:id="rId40"/>
    <p:sldId id="351" r:id="rId41"/>
    <p:sldId id="267" r:id="rId42"/>
    <p:sldId id="262"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ACD4517-C70E-2998-8F4D-832115A73E6D}" name="Alan Deeth" initials="AD" userId="S::deeth@prowesscorp.com::d711ffe9-eda4-40ee-b572-c80637bab9d8" providerId="AD"/>
  <p188:author id="{8247F5BA-007A-3DF5-5ECE-46C4B9E17592}" name="Shane Nickerson" initials="SN" userId="S::nickerson@prowesscorp.com::1c1239d8-7c3c-495c-ac0f-846cb4fd2a8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201594-E3EB-B6BD-F96A-677EB0E6E1E7}" v="2" dt="2026-03-16T18:09:04.0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4" autoAdjust="0"/>
    <p:restoredTop sz="72395" autoAdjust="0"/>
  </p:normalViewPr>
  <p:slideViewPr>
    <p:cSldViewPr snapToGrid="0">
      <p:cViewPr varScale="1">
        <p:scale>
          <a:sx n="110" d="100"/>
          <a:sy n="110" d="100"/>
        </p:scale>
        <p:origin x="4392" y="49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4" Type="http://schemas.openxmlformats.org/officeDocument/2006/relationships/image" Target="../media/image20.svg"/></Relationships>
</file>

<file path=ppt/diagrams/_rels/data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4" Type="http://schemas.openxmlformats.org/officeDocument/2006/relationships/image" Target="../media/image2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E97C8A-99B9-4B72-9906-BCC47F595744}" type="doc">
      <dgm:prSet loTypeId="urn:microsoft.com/office/officeart/2018/5/layout/IconLeafLabelList" loCatId="icon" qsTypeId="urn:microsoft.com/office/officeart/2005/8/quickstyle/simple1" qsCatId="simple" csTypeId="urn:microsoft.com/office/officeart/2005/8/colors/accent3_2" csCatId="accent3" phldr="1"/>
      <dgm:spPr/>
      <dgm:t>
        <a:bodyPr/>
        <a:lstStyle/>
        <a:p>
          <a:endParaRPr lang="en-US"/>
        </a:p>
      </dgm:t>
    </dgm:pt>
    <dgm:pt modelId="{B31EAFD9-C71A-482F-8D82-F58D19CEA133}">
      <dgm:prSet/>
      <dgm:spPr/>
      <dgm:t>
        <a:bodyPr/>
        <a:lstStyle/>
        <a:p>
          <a:pPr>
            <a:defRPr cap="all"/>
          </a:pPr>
          <a:r>
            <a:rPr lang="en-US" b="0" i="0" dirty="0"/>
            <a:t>Purpose of Security Training</a:t>
          </a:r>
          <a:endParaRPr lang="en-US" dirty="0"/>
        </a:p>
      </dgm:t>
    </dgm:pt>
    <dgm:pt modelId="{3B94C39E-0ED5-4BC1-BEB6-12834F14508B}" type="parTrans" cxnId="{AB7DFF5E-2284-4983-A76D-4E0F2F1F813E}">
      <dgm:prSet/>
      <dgm:spPr/>
      <dgm:t>
        <a:bodyPr/>
        <a:lstStyle/>
        <a:p>
          <a:endParaRPr lang="en-US"/>
        </a:p>
      </dgm:t>
    </dgm:pt>
    <dgm:pt modelId="{93840313-512F-45F5-92C0-C52C34A3B9DD}" type="sibTrans" cxnId="{AB7DFF5E-2284-4983-A76D-4E0F2F1F813E}">
      <dgm:prSet/>
      <dgm:spPr/>
      <dgm:t>
        <a:bodyPr/>
        <a:lstStyle/>
        <a:p>
          <a:endParaRPr lang="en-US"/>
        </a:p>
      </dgm:t>
    </dgm:pt>
    <dgm:pt modelId="{56D8FA7A-76E6-4984-B993-78FE02EDF9E4}">
      <dgm:prSet/>
      <dgm:spPr/>
      <dgm:t>
        <a:bodyPr/>
        <a:lstStyle/>
        <a:p>
          <a:pPr>
            <a:defRPr cap="all"/>
          </a:pPr>
          <a:r>
            <a:rPr lang="en-US" b="0" i="0"/>
            <a:t>Roles and Responsibilities</a:t>
          </a:r>
          <a:endParaRPr lang="en-US"/>
        </a:p>
      </dgm:t>
    </dgm:pt>
    <dgm:pt modelId="{E8D1819E-E3EB-4FEA-8B52-6AAFB76F7B0B}" type="parTrans" cxnId="{2025CA7D-48B7-4420-8B7F-1DD8CC93BD58}">
      <dgm:prSet/>
      <dgm:spPr/>
      <dgm:t>
        <a:bodyPr/>
        <a:lstStyle/>
        <a:p>
          <a:endParaRPr lang="en-US"/>
        </a:p>
      </dgm:t>
    </dgm:pt>
    <dgm:pt modelId="{C07063A4-2498-4E91-982E-FFF839608F55}" type="sibTrans" cxnId="{2025CA7D-48B7-4420-8B7F-1DD8CC93BD58}">
      <dgm:prSet/>
      <dgm:spPr/>
      <dgm:t>
        <a:bodyPr/>
        <a:lstStyle/>
        <a:p>
          <a:endParaRPr lang="en-US"/>
        </a:p>
      </dgm:t>
    </dgm:pt>
    <dgm:pt modelId="{164B32E0-54FD-4A6E-B10D-BCE8FB338C60}">
      <dgm:prSet/>
      <dgm:spPr/>
      <dgm:t>
        <a:bodyPr/>
        <a:lstStyle/>
        <a:p>
          <a:pPr>
            <a:defRPr cap="all"/>
          </a:pPr>
          <a:r>
            <a:rPr lang="en-US" b="0" i="0"/>
            <a:t>Security Training and Awareness</a:t>
          </a:r>
          <a:endParaRPr lang="en-US"/>
        </a:p>
      </dgm:t>
    </dgm:pt>
    <dgm:pt modelId="{57C923F8-5582-4105-81C1-947988831B8B}" type="parTrans" cxnId="{02E43D61-5AE5-446A-B2C8-C1F673682521}">
      <dgm:prSet/>
      <dgm:spPr/>
      <dgm:t>
        <a:bodyPr/>
        <a:lstStyle/>
        <a:p>
          <a:endParaRPr lang="en-US"/>
        </a:p>
      </dgm:t>
    </dgm:pt>
    <dgm:pt modelId="{D3BC9580-BE12-43B7-9BE7-55291AF81221}" type="sibTrans" cxnId="{02E43D61-5AE5-446A-B2C8-C1F673682521}">
      <dgm:prSet/>
      <dgm:spPr/>
      <dgm:t>
        <a:bodyPr/>
        <a:lstStyle/>
        <a:p>
          <a:endParaRPr lang="en-US"/>
        </a:p>
      </dgm:t>
    </dgm:pt>
    <dgm:pt modelId="{92AEBEFB-1975-4BBB-8708-DF8DD4F83090}">
      <dgm:prSet/>
      <dgm:spPr/>
      <dgm:t>
        <a:bodyPr/>
        <a:lstStyle/>
        <a:p>
          <a:pPr>
            <a:defRPr cap="all"/>
          </a:pPr>
          <a:r>
            <a:rPr lang="en-US" b="0" i="0"/>
            <a:t>Data Privacy and Classification</a:t>
          </a:r>
          <a:endParaRPr lang="en-US"/>
        </a:p>
      </dgm:t>
    </dgm:pt>
    <dgm:pt modelId="{CC35F27C-A8DD-4324-A7B5-26AD1EEB23AC}" type="parTrans" cxnId="{11F06EA5-17A4-46FE-889A-E34F0F6BB7CE}">
      <dgm:prSet/>
      <dgm:spPr/>
      <dgm:t>
        <a:bodyPr/>
        <a:lstStyle/>
        <a:p>
          <a:endParaRPr lang="en-US"/>
        </a:p>
      </dgm:t>
    </dgm:pt>
    <dgm:pt modelId="{3161792F-DBF3-4FEE-9B01-F05B6FFBEF16}" type="sibTrans" cxnId="{11F06EA5-17A4-46FE-889A-E34F0F6BB7CE}">
      <dgm:prSet/>
      <dgm:spPr/>
      <dgm:t>
        <a:bodyPr/>
        <a:lstStyle/>
        <a:p>
          <a:endParaRPr lang="en-US"/>
        </a:p>
      </dgm:t>
    </dgm:pt>
    <dgm:pt modelId="{A3A8E0B3-5469-4E9C-80FF-536A701B9CB3}" type="pres">
      <dgm:prSet presAssocID="{EAE97C8A-99B9-4B72-9906-BCC47F595744}" presName="root" presStyleCnt="0">
        <dgm:presLayoutVars>
          <dgm:dir/>
          <dgm:resizeHandles val="exact"/>
        </dgm:presLayoutVars>
      </dgm:prSet>
      <dgm:spPr/>
    </dgm:pt>
    <dgm:pt modelId="{F29C2308-E2EE-40F2-BE75-FDE64F971308}" type="pres">
      <dgm:prSet presAssocID="{B31EAFD9-C71A-482F-8D82-F58D19CEA133}" presName="compNode" presStyleCnt="0"/>
      <dgm:spPr/>
    </dgm:pt>
    <dgm:pt modelId="{A5A93BF4-98C2-4727-A40A-594E1E39B3F5}" type="pres">
      <dgm:prSet presAssocID="{B31EAFD9-C71A-482F-8D82-F58D19CEA133}" presName="iconBgRect" presStyleLbl="bgShp" presStyleIdx="0" presStyleCnt="4"/>
      <dgm:spPr>
        <a:prstGeom prst="round2DiagRect">
          <a:avLst>
            <a:gd name="adj1" fmla="val 29727"/>
            <a:gd name="adj2" fmla="val 0"/>
          </a:avLst>
        </a:prstGeom>
      </dgm:spPr>
    </dgm:pt>
    <dgm:pt modelId="{AD32178A-3D0D-4036-BFE3-E4F604FF7A24}" type="pres">
      <dgm:prSet presAssocID="{B31EAFD9-C71A-482F-8D82-F58D19CEA133}"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Lock"/>
        </a:ext>
      </dgm:extLst>
    </dgm:pt>
    <dgm:pt modelId="{3AE552C5-B73F-43BD-8B60-0FAFC589B082}" type="pres">
      <dgm:prSet presAssocID="{B31EAFD9-C71A-482F-8D82-F58D19CEA133}" presName="spaceRect" presStyleCnt="0"/>
      <dgm:spPr/>
    </dgm:pt>
    <dgm:pt modelId="{B9BB10DB-5B69-42C2-9E79-71A0380D7870}" type="pres">
      <dgm:prSet presAssocID="{B31EAFD9-C71A-482F-8D82-F58D19CEA133}" presName="textRect" presStyleLbl="revTx" presStyleIdx="0" presStyleCnt="4">
        <dgm:presLayoutVars>
          <dgm:chMax val="1"/>
          <dgm:chPref val="1"/>
        </dgm:presLayoutVars>
      </dgm:prSet>
      <dgm:spPr/>
    </dgm:pt>
    <dgm:pt modelId="{D3EA0584-C97F-48AA-9BA8-13E5D5F45205}" type="pres">
      <dgm:prSet presAssocID="{93840313-512F-45F5-92C0-C52C34A3B9DD}" presName="sibTrans" presStyleCnt="0"/>
      <dgm:spPr/>
    </dgm:pt>
    <dgm:pt modelId="{0371772C-E159-428C-8B2C-CD97F479F32E}" type="pres">
      <dgm:prSet presAssocID="{56D8FA7A-76E6-4984-B993-78FE02EDF9E4}" presName="compNode" presStyleCnt="0"/>
      <dgm:spPr/>
    </dgm:pt>
    <dgm:pt modelId="{1009578C-1758-484D-8639-DB34C2ADB307}" type="pres">
      <dgm:prSet presAssocID="{56D8FA7A-76E6-4984-B993-78FE02EDF9E4}" presName="iconBgRect" presStyleLbl="bgShp" presStyleIdx="1" presStyleCnt="4"/>
      <dgm:spPr>
        <a:prstGeom prst="round2DiagRect">
          <a:avLst>
            <a:gd name="adj1" fmla="val 29727"/>
            <a:gd name="adj2" fmla="val 0"/>
          </a:avLst>
        </a:prstGeom>
      </dgm:spPr>
    </dgm:pt>
    <dgm:pt modelId="{211AA3B1-167F-4239-9A47-BE88FF94D57E}" type="pres">
      <dgm:prSet presAssocID="{56D8FA7A-76E6-4984-B993-78FE02EDF9E4}"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2B5521D3-028C-4EB8-824B-3F3E5F21F009}" type="pres">
      <dgm:prSet presAssocID="{56D8FA7A-76E6-4984-B993-78FE02EDF9E4}" presName="spaceRect" presStyleCnt="0"/>
      <dgm:spPr/>
    </dgm:pt>
    <dgm:pt modelId="{964EB5F0-3DC4-4B21-AFD5-CF43DE536229}" type="pres">
      <dgm:prSet presAssocID="{56D8FA7A-76E6-4984-B993-78FE02EDF9E4}" presName="textRect" presStyleLbl="revTx" presStyleIdx="1" presStyleCnt="4">
        <dgm:presLayoutVars>
          <dgm:chMax val="1"/>
          <dgm:chPref val="1"/>
        </dgm:presLayoutVars>
      </dgm:prSet>
      <dgm:spPr/>
    </dgm:pt>
    <dgm:pt modelId="{0ECAE6BF-DC0F-4CB1-98FB-4A30B99A3E9A}" type="pres">
      <dgm:prSet presAssocID="{C07063A4-2498-4E91-982E-FFF839608F55}" presName="sibTrans" presStyleCnt="0"/>
      <dgm:spPr/>
    </dgm:pt>
    <dgm:pt modelId="{8D6BF33A-6296-4210-AD9C-88FB7BA43CDB}" type="pres">
      <dgm:prSet presAssocID="{164B32E0-54FD-4A6E-B10D-BCE8FB338C60}" presName="compNode" presStyleCnt="0"/>
      <dgm:spPr/>
    </dgm:pt>
    <dgm:pt modelId="{2C09029D-E9FF-4E3D-8516-336D32BB4873}" type="pres">
      <dgm:prSet presAssocID="{164B32E0-54FD-4A6E-B10D-BCE8FB338C60}" presName="iconBgRect" presStyleLbl="bgShp" presStyleIdx="2" presStyleCnt="4"/>
      <dgm:spPr>
        <a:prstGeom prst="round2DiagRect">
          <a:avLst>
            <a:gd name="adj1" fmla="val 29727"/>
            <a:gd name="adj2" fmla="val 0"/>
          </a:avLst>
        </a:prstGeom>
      </dgm:spPr>
    </dgm:pt>
    <dgm:pt modelId="{17C7E023-732C-4E6D-8478-E1EA4359ECEB}" type="pres">
      <dgm:prSet presAssocID="{164B32E0-54FD-4A6E-B10D-BCE8FB338C60}"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ecurity Camera"/>
        </a:ext>
      </dgm:extLst>
    </dgm:pt>
    <dgm:pt modelId="{E59D9556-6388-4A27-8FED-45580C83B074}" type="pres">
      <dgm:prSet presAssocID="{164B32E0-54FD-4A6E-B10D-BCE8FB338C60}" presName="spaceRect" presStyleCnt="0"/>
      <dgm:spPr/>
    </dgm:pt>
    <dgm:pt modelId="{9854852A-77C7-4C09-9465-3F0DC78481D9}" type="pres">
      <dgm:prSet presAssocID="{164B32E0-54FD-4A6E-B10D-BCE8FB338C60}" presName="textRect" presStyleLbl="revTx" presStyleIdx="2" presStyleCnt="4">
        <dgm:presLayoutVars>
          <dgm:chMax val="1"/>
          <dgm:chPref val="1"/>
        </dgm:presLayoutVars>
      </dgm:prSet>
      <dgm:spPr/>
    </dgm:pt>
    <dgm:pt modelId="{1F2D0F7E-DA99-4889-A146-C9007DB14ADB}" type="pres">
      <dgm:prSet presAssocID="{D3BC9580-BE12-43B7-9BE7-55291AF81221}" presName="sibTrans" presStyleCnt="0"/>
      <dgm:spPr/>
    </dgm:pt>
    <dgm:pt modelId="{B79BF7BA-D78D-41C6-8D0E-95D9E820E2BA}" type="pres">
      <dgm:prSet presAssocID="{92AEBEFB-1975-4BBB-8708-DF8DD4F83090}" presName="compNode" presStyleCnt="0"/>
      <dgm:spPr/>
    </dgm:pt>
    <dgm:pt modelId="{797F8C77-A185-4411-8FC6-2E6DF28A0106}" type="pres">
      <dgm:prSet presAssocID="{92AEBEFB-1975-4BBB-8708-DF8DD4F83090}" presName="iconBgRect" presStyleLbl="bgShp" presStyleIdx="3" presStyleCnt="4"/>
      <dgm:spPr>
        <a:prstGeom prst="round2DiagRect">
          <a:avLst>
            <a:gd name="adj1" fmla="val 29727"/>
            <a:gd name="adj2" fmla="val 0"/>
          </a:avLst>
        </a:prstGeom>
      </dgm:spPr>
    </dgm:pt>
    <dgm:pt modelId="{49CBB26A-34D4-4242-BF59-16FCB62860AF}" type="pres">
      <dgm:prSet presAssocID="{92AEBEFB-1975-4BBB-8708-DF8DD4F83090}"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tabase"/>
        </a:ext>
      </dgm:extLst>
    </dgm:pt>
    <dgm:pt modelId="{E50FF85A-D10C-49B4-9FAF-FAB7C686A858}" type="pres">
      <dgm:prSet presAssocID="{92AEBEFB-1975-4BBB-8708-DF8DD4F83090}" presName="spaceRect" presStyleCnt="0"/>
      <dgm:spPr/>
    </dgm:pt>
    <dgm:pt modelId="{8F87465A-E06B-4612-A9AD-98E925245830}" type="pres">
      <dgm:prSet presAssocID="{92AEBEFB-1975-4BBB-8708-DF8DD4F83090}" presName="textRect" presStyleLbl="revTx" presStyleIdx="3" presStyleCnt="4">
        <dgm:presLayoutVars>
          <dgm:chMax val="1"/>
          <dgm:chPref val="1"/>
        </dgm:presLayoutVars>
      </dgm:prSet>
      <dgm:spPr/>
    </dgm:pt>
  </dgm:ptLst>
  <dgm:cxnLst>
    <dgm:cxn modelId="{AB7DFF5E-2284-4983-A76D-4E0F2F1F813E}" srcId="{EAE97C8A-99B9-4B72-9906-BCC47F595744}" destId="{B31EAFD9-C71A-482F-8D82-F58D19CEA133}" srcOrd="0" destOrd="0" parTransId="{3B94C39E-0ED5-4BC1-BEB6-12834F14508B}" sibTransId="{93840313-512F-45F5-92C0-C52C34A3B9DD}"/>
    <dgm:cxn modelId="{02E43D61-5AE5-446A-B2C8-C1F673682521}" srcId="{EAE97C8A-99B9-4B72-9906-BCC47F595744}" destId="{164B32E0-54FD-4A6E-B10D-BCE8FB338C60}" srcOrd="2" destOrd="0" parTransId="{57C923F8-5582-4105-81C1-947988831B8B}" sibTransId="{D3BC9580-BE12-43B7-9BE7-55291AF81221}"/>
    <dgm:cxn modelId="{DAFF1F44-222D-4617-BFAD-D34DB66489ED}" type="presOf" srcId="{56D8FA7A-76E6-4984-B993-78FE02EDF9E4}" destId="{964EB5F0-3DC4-4B21-AFD5-CF43DE536229}" srcOrd="0" destOrd="0" presId="urn:microsoft.com/office/officeart/2018/5/layout/IconLeafLabelList"/>
    <dgm:cxn modelId="{ED34A051-8A3B-4F0C-8A4A-9B4C2C3AD6CC}" type="presOf" srcId="{EAE97C8A-99B9-4B72-9906-BCC47F595744}" destId="{A3A8E0B3-5469-4E9C-80FF-536A701B9CB3}" srcOrd="0" destOrd="0" presId="urn:microsoft.com/office/officeart/2018/5/layout/IconLeafLabelList"/>
    <dgm:cxn modelId="{2025CA7D-48B7-4420-8B7F-1DD8CC93BD58}" srcId="{EAE97C8A-99B9-4B72-9906-BCC47F595744}" destId="{56D8FA7A-76E6-4984-B993-78FE02EDF9E4}" srcOrd="1" destOrd="0" parTransId="{E8D1819E-E3EB-4FEA-8B52-6AAFB76F7B0B}" sibTransId="{C07063A4-2498-4E91-982E-FFF839608F55}"/>
    <dgm:cxn modelId="{1B843B82-B362-40B9-B5D5-78D15D44F6D1}" type="presOf" srcId="{164B32E0-54FD-4A6E-B10D-BCE8FB338C60}" destId="{9854852A-77C7-4C09-9465-3F0DC78481D9}" srcOrd="0" destOrd="0" presId="urn:microsoft.com/office/officeart/2018/5/layout/IconLeafLabelList"/>
    <dgm:cxn modelId="{11F06EA5-17A4-46FE-889A-E34F0F6BB7CE}" srcId="{EAE97C8A-99B9-4B72-9906-BCC47F595744}" destId="{92AEBEFB-1975-4BBB-8708-DF8DD4F83090}" srcOrd="3" destOrd="0" parTransId="{CC35F27C-A8DD-4324-A7B5-26AD1EEB23AC}" sibTransId="{3161792F-DBF3-4FEE-9B01-F05B6FFBEF16}"/>
    <dgm:cxn modelId="{AF8B99DB-5309-4B60-8AC6-F08AFA38D10A}" type="presOf" srcId="{92AEBEFB-1975-4BBB-8708-DF8DD4F83090}" destId="{8F87465A-E06B-4612-A9AD-98E925245830}" srcOrd="0" destOrd="0" presId="urn:microsoft.com/office/officeart/2018/5/layout/IconLeafLabelList"/>
    <dgm:cxn modelId="{DFA17AFA-3F1C-490B-8989-3162D2DAB58F}" type="presOf" srcId="{B31EAFD9-C71A-482F-8D82-F58D19CEA133}" destId="{B9BB10DB-5B69-42C2-9E79-71A0380D7870}" srcOrd="0" destOrd="0" presId="urn:microsoft.com/office/officeart/2018/5/layout/IconLeafLabelList"/>
    <dgm:cxn modelId="{5B3941D4-0C0E-440B-B7F1-7CC1E75F3362}" type="presParOf" srcId="{A3A8E0B3-5469-4E9C-80FF-536A701B9CB3}" destId="{F29C2308-E2EE-40F2-BE75-FDE64F971308}" srcOrd="0" destOrd="0" presId="urn:microsoft.com/office/officeart/2018/5/layout/IconLeafLabelList"/>
    <dgm:cxn modelId="{7D34FCED-EAB4-4FCF-AACA-55ADED562C23}" type="presParOf" srcId="{F29C2308-E2EE-40F2-BE75-FDE64F971308}" destId="{A5A93BF4-98C2-4727-A40A-594E1E39B3F5}" srcOrd="0" destOrd="0" presId="urn:microsoft.com/office/officeart/2018/5/layout/IconLeafLabelList"/>
    <dgm:cxn modelId="{AA7FC6E9-2583-4E58-AD98-115277C993C9}" type="presParOf" srcId="{F29C2308-E2EE-40F2-BE75-FDE64F971308}" destId="{AD32178A-3D0D-4036-BFE3-E4F604FF7A24}" srcOrd="1" destOrd="0" presId="urn:microsoft.com/office/officeart/2018/5/layout/IconLeafLabelList"/>
    <dgm:cxn modelId="{64166BF8-38B6-48CE-8888-C0BA7148D2B2}" type="presParOf" srcId="{F29C2308-E2EE-40F2-BE75-FDE64F971308}" destId="{3AE552C5-B73F-43BD-8B60-0FAFC589B082}" srcOrd="2" destOrd="0" presId="urn:microsoft.com/office/officeart/2018/5/layout/IconLeafLabelList"/>
    <dgm:cxn modelId="{FE4C3859-598D-4EBD-BA5E-A0109341372B}" type="presParOf" srcId="{F29C2308-E2EE-40F2-BE75-FDE64F971308}" destId="{B9BB10DB-5B69-42C2-9E79-71A0380D7870}" srcOrd="3" destOrd="0" presId="urn:microsoft.com/office/officeart/2018/5/layout/IconLeafLabelList"/>
    <dgm:cxn modelId="{4A022286-EF37-4DAE-8B5D-61F0BDB14041}" type="presParOf" srcId="{A3A8E0B3-5469-4E9C-80FF-536A701B9CB3}" destId="{D3EA0584-C97F-48AA-9BA8-13E5D5F45205}" srcOrd="1" destOrd="0" presId="urn:microsoft.com/office/officeart/2018/5/layout/IconLeafLabelList"/>
    <dgm:cxn modelId="{1525CC2B-2F1F-4242-A766-EB3D44E6AEEE}" type="presParOf" srcId="{A3A8E0B3-5469-4E9C-80FF-536A701B9CB3}" destId="{0371772C-E159-428C-8B2C-CD97F479F32E}" srcOrd="2" destOrd="0" presId="urn:microsoft.com/office/officeart/2018/5/layout/IconLeafLabelList"/>
    <dgm:cxn modelId="{F707167D-6CE2-4E30-BE0F-5638FD215A2A}" type="presParOf" srcId="{0371772C-E159-428C-8B2C-CD97F479F32E}" destId="{1009578C-1758-484D-8639-DB34C2ADB307}" srcOrd="0" destOrd="0" presId="urn:microsoft.com/office/officeart/2018/5/layout/IconLeafLabelList"/>
    <dgm:cxn modelId="{68F7AD6E-D959-4C34-8A0C-A5F50C1C5E99}" type="presParOf" srcId="{0371772C-E159-428C-8B2C-CD97F479F32E}" destId="{211AA3B1-167F-4239-9A47-BE88FF94D57E}" srcOrd="1" destOrd="0" presId="urn:microsoft.com/office/officeart/2018/5/layout/IconLeafLabelList"/>
    <dgm:cxn modelId="{809AEC91-2179-4AA5-B866-A096D22D82C2}" type="presParOf" srcId="{0371772C-E159-428C-8B2C-CD97F479F32E}" destId="{2B5521D3-028C-4EB8-824B-3F3E5F21F009}" srcOrd="2" destOrd="0" presId="urn:microsoft.com/office/officeart/2018/5/layout/IconLeafLabelList"/>
    <dgm:cxn modelId="{2C2DEF2C-4237-4657-904B-188627EB106B}" type="presParOf" srcId="{0371772C-E159-428C-8B2C-CD97F479F32E}" destId="{964EB5F0-3DC4-4B21-AFD5-CF43DE536229}" srcOrd="3" destOrd="0" presId="urn:microsoft.com/office/officeart/2018/5/layout/IconLeafLabelList"/>
    <dgm:cxn modelId="{AE5FC09C-EC01-428E-B8CE-D56E39F04670}" type="presParOf" srcId="{A3A8E0B3-5469-4E9C-80FF-536A701B9CB3}" destId="{0ECAE6BF-DC0F-4CB1-98FB-4A30B99A3E9A}" srcOrd="3" destOrd="0" presId="urn:microsoft.com/office/officeart/2018/5/layout/IconLeafLabelList"/>
    <dgm:cxn modelId="{52356B8B-2C29-4293-A26C-0D06648F74B6}" type="presParOf" srcId="{A3A8E0B3-5469-4E9C-80FF-536A701B9CB3}" destId="{8D6BF33A-6296-4210-AD9C-88FB7BA43CDB}" srcOrd="4" destOrd="0" presId="urn:microsoft.com/office/officeart/2018/5/layout/IconLeafLabelList"/>
    <dgm:cxn modelId="{30BCCB54-B56A-46DC-A09E-C85604579991}" type="presParOf" srcId="{8D6BF33A-6296-4210-AD9C-88FB7BA43CDB}" destId="{2C09029D-E9FF-4E3D-8516-336D32BB4873}" srcOrd="0" destOrd="0" presId="urn:microsoft.com/office/officeart/2018/5/layout/IconLeafLabelList"/>
    <dgm:cxn modelId="{6EB08DEF-554B-4283-B9BC-DDFD328DE48A}" type="presParOf" srcId="{8D6BF33A-6296-4210-AD9C-88FB7BA43CDB}" destId="{17C7E023-732C-4E6D-8478-E1EA4359ECEB}" srcOrd="1" destOrd="0" presId="urn:microsoft.com/office/officeart/2018/5/layout/IconLeafLabelList"/>
    <dgm:cxn modelId="{48A1EADA-9C90-4942-883E-FD41BCF5FDCB}" type="presParOf" srcId="{8D6BF33A-6296-4210-AD9C-88FB7BA43CDB}" destId="{E59D9556-6388-4A27-8FED-45580C83B074}" srcOrd="2" destOrd="0" presId="urn:microsoft.com/office/officeart/2018/5/layout/IconLeafLabelList"/>
    <dgm:cxn modelId="{CF1072CC-B6E2-4BAC-80CB-D4A95CAB7DF5}" type="presParOf" srcId="{8D6BF33A-6296-4210-AD9C-88FB7BA43CDB}" destId="{9854852A-77C7-4C09-9465-3F0DC78481D9}" srcOrd="3" destOrd="0" presId="urn:microsoft.com/office/officeart/2018/5/layout/IconLeafLabelList"/>
    <dgm:cxn modelId="{2AB28A77-533E-4870-8CB0-09AD627A8838}" type="presParOf" srcId="{A3A8E0B3-5469-4E9C-80FF-536A701B9CB3}" destId="{1F2D0F7E-DA99-4889-A146-C9007DB14ADB}" srcOrd="5" destOrd="0" presId="urn:microsoft.com/office/officeart/2018/5/layout/IconLeafLabelList"/>
    <dgm:cxn modelId="{4301771E-CB35-4901-AD48-BE6F5132045E}" type="presParOf" srcId="{A3A8E0B3-5469-4E9C-80FF-536A701B9CB3}" destId="{B79BF7BA-D78D-41C6-8D0E-95D9E820E2BA}" srcOrd="6" destOrd="0" presId="urn:microsoft.com/office/officeart/2018/5/layout/IconLeafLabelList"/>
    <dgm:cxn modelId="{23A2FA4A-F6CF-44CA-8A16-478F94009E4E}" type="presParOf" srcId="{B79BF7BA-D78D-41C6-8D0E-95D9E820E2BA}" destId="{797F8C77-A185-4411-8FC6-2E6DF28A0106}" srcOrd="0" destOrd="0" presId="urn:microsoft.com/office/officeart/2018/5/layout/IconLeafLabelList"/>
    <dgm:cxn modelId="{ECDF4C44-A0CA-49D0-97E6-9D2907B7F75F}" type="presParOf" srcId="{B79BF7BA-D78D-41C6-8D0E-95D9E820E2BA}" destId="{49CBB26A-34D4-4242-BF59-16FCB62860AF}" srcOrd="1" destOrd="0" presId="urn:microsoft.com/office/officeart/2018/5/layout/IconLeafLabelList"/>
    <dgm:cxn modelId="{DB7602DD-6C1A-459A-AC9B-BDFD2B7C0640}" type="presParOf" srcId="{B79BF7BA-D78D-41C6-8D0E-95D9E820E2BA}" destId="{E50FF85A-D10C-49B4-9FAF-FAB7C686A858}" srcOrd="2" destOrd="0" presId="urn:microsoft.com/office/officeart/2018/5/layout/IconLeafLabelList"/>
    <dgm:cxn modelId="{BBB1255C-C163-4EBD-9937-7DB68F06C074}" type="presParOf" srcId="{B79BF7BA-D78D-41C6-8D0E-95D9E820E2BA}" destId="{8F87465A-E06B-4612-A9AD-98E925245830}"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742B59-D909-4B22-B9B8-42F13A755304}" type="doc">
      <dgm:prSet loTypeId="urn:microsoft.com/office/officeart/2018/2/layout/IconLabelDescriptionList" loCatId="icon" qsTypeId="urn:microsoft.com/office/officeart/2005/8/quickstyle/simple1" qsCatId="simple" csTypeId="urn:microsoft.com/office/officeart/2005/8/colors/accent2_2" csCatId="accent2" phldr="1"/>
      <dgm:spPr/>
      <dgm:t>
        <a:bodyPr/>
        <a:lstStyle/>
        <a:p>
          <a:endParaRPr lang="en-US"/>
        </a:p>
      </dgm:t>
    </dgm:pt>
    <dgm:pt modelId="{86EBB263-34BC-467A-A8C2-95CF8D2F1D0E}">
      <dgm:prSet/>
      <dgm:spPr/>
      <dgm:t>
        <a:bodyPr/>
        <a:lstStyle/>
        <a:p>
          <a:pPr>
            <a:lnSpc>
              <a:spcPct val="100000"/>
            </a:lnSpc>
            <a:defRPr b="1"/>
          </a:pPr>
          <a:r>
            <a:rPr lang="en-US" b="1" dirty="0"/>
            <a:t>IT Team</a:t>
          </a:r>
          <a:endParaRPr lang="en-US" dirty="0"/>
        </a:p>
      </dgm:t>
    </dgm:pt>
    <dgm:pt modelId="{B8654503-0A75-4E85-894E-C05835D464DE}" type="parTrans" cxnId="{EED0071C-15D4-42F5-B4DC-1FB6650FB756}">
      <dgm:prSet/>
      <dgm:spPr/>
      <dgm:t>
        <a:bodyPr/>
        <a:lstStyle/>
        <a:p>
          <a:endParaRPr lang="en-US"/>
        </a:p>
      </dgm:t>
    </dgm:pt>
    <dgm:pt modelId="{3F7A9064-5E49-471C-AF7E-656CBB915C6D}" type="sibTrans" cxnId="{EED0071C-15D4-42F5-B4DC-1FB6650FB756}">
      <dgm:prSet/>
      <dgm:spPr/>
      <dgm:t>
        <a:bodyPr/>
        <a:lstStyle/>
        <a:p>
          <a:endParaRPr lang="en-US"/>
        </a:p>
      </dgm:t>
    </dgm:pt>
    <dgm:pt modelId="{CC99AA42-65E2-443C-9936-342A2AAFDDE2}">
      <dgm:prSet/>
      <dgm:spPr/>
      <dgm:t>
        <a:bodyPr/>
        <a:lstStyle/>
        <a:p>
          <a:pPr>
            <a:lnSpc>
              <a:spcPct val="100000"/>
            </a:lnSpc>
            <a:defRPr b="1"/>
          </a:pPr>
          <a:r>
            <a:rPr lang="en-US" b="1" dirty="0"/>
            <a:t>Security Team</a:t>
          </a:r>
          <a:endParaRPr lang="en-US" dirty="0"/>
        </a:p>
      </dgm:t>
    </dgm:pt>
    <dgm:pt modelId="{0918A43B-464D-4268-A542-0489F3E3265D}" type="parTrans" cxnId="{829BFC44-82EE-425B-8303-C87664D3467F}">
      <dgm:prSet/>
      <dgm:spPr/>
      <dgm:t>
        <a:bodyPr/>
        <a:lstStyle/>
        <a:p>
          <a:endParaRPr lang="en-US"/>
        </a:p>
      </dgm:t>
    </dgm:pt>
    <dgm:pt modelId="{6FBFB4DC-9340-4332-8F67-BF900ABF1A69}" type="sibTrans" cxnId="{829BFC44-82EE-425B-8303-C87664D3467F}">
      <dgm:prSet/>
      <dgm:spPr/>
      <dgm:t>
        <a:bodyPr/>
        <a:lstStyle/>
        <a:p>
          <a:endParaRPr lang="en-US"/>
        </a:p>
      </dgm:t>
    </dgm:pt>
    <dgm:pt modelId="{B27CF624-5D95-45E7-B97E-6EAD47FDEC09}">
      <dgm:prSet/>
      <dgm:spPr/>
      <dgm:t>
        <a:bodyPr/>
        <a:lstStyle/>
        <a:p>
          <a:pPr>
            <a:lnSpc>
              <a:spcPct val="100000"/>
            </a:lnSpc>
          </a:pPr>
          <a:r>
            <a:rPr lang="en-US" dirty="0"/>
            <a:t>Decides on and implements security policy and standards across the organization</a:t>
          </a:r>
        </a:p>
      </dgm:t>
    </dgm:pt>
    <dgm:pt modelId="{37122169-FB8B-4C31-B042-5F4A23AA4459}" type="parTrans" cxnId="{7FAD408D-6E18-4F80-9CD0-2C54C9C3E794}">
      <dgm:prSet/>
      <dgm:spPr/>
      <dgm:t>
        <a:bodyPr/>
        <a:lstStyle/>
        <a:p>
          <a:endParaRPr lang="en-US"/>
        </a:p>
      </dgm:t>
    </dgm:pt>
    <dgm:pt modelId="{AC796793-BA83-4D16-A6FC-2DCD73BC8B30}" type="sibTrans" cxnId="{7FAD408D-6E18-4F80-9CD0-2C54C9C3E794}">
      <dgm:prSet/>
      <dgm:spPr/>
      <dgm:t>
        <a:bodyPr/>
        <a:lstStyle/>
        <a:p>
          <a:endParaRPr lang="en-US"/>
        </a:p>
      </dgm:t>
    </dgm:pt>
    <dgm:pt modelId="{A1E60728-D6B6-40D4-9C34-94906D1B2498}">
      <dgm:prSet/>
      <dgm:spPr/>
      <dgm:t>
        <a:bodyPr/>
        <a:lstStyle/>
        <a:p>
          <a:pPr>
            <a:lnSpc>
              <a:spcPct val="100000"/>
            </a:lnSpc>
          </a:pPr>
          <a:r>
            <a:rPr lang="en-US" dirty="0"/>
            <a:t>Continually monitors and improves organizational cybersecurity posture</a:t>
          </a:r>
        </a:p>
      </dgm:t>
    </dgm:pt>
    <dgm:pt modelId="{2E124D4C-368A-4D36-A6B1-1BDE874DE1E2}" type="parTrans" cxnId="{235DED0A-0B4A-426E-9353-872004DF56BE}">
      <dgm:prSet/>
      <dgm:spPr/>
      <dgm:t>
        <a:bodyPr/>
        <a:lstStyle/>
        <a:p>
          <a:endParaRPr lang="en-US"/>
        </a:p>
      </dgm:t>
    </dgm:pt>
    <dgm:pt modelId="{5E606AE2-573C-4477-85C0-F5288A8EA3DF}" type="sibTrans" cxnId="{235DED0A-0B4A-426E-9353-872004DF56BE}">
      <dgm:prSet/>
      <dgm:spPr/>
      <dgm:t>
        <a:bodyPr/>
        <a:lstStyle/>
        <a:p>
          <a:endParaRPr lang="en-US"/>
        </a:p>
      </dgm:t>
    </dgm:pt>
    <dgm:pt modelId="{FC19EE21-0ECB-49BA-A02A-A71411FBF51D}">
      <dgm:prSet/>
      <dgm:spPr/>
      <dgm:t>
        <a:bodyPr/>
        <a:lstStyle/>
        <a:p>
          <a:pPr>
            <a:lnSpc>
              <a:spcPct val="100000"/>
            </a:lnSpc>
          </a:pPr>
          <a:r>
            <a:rPr lang="en-US" dirty="0"/>
            <a:t>Handles security concerns, questions, and response to security incidents</a:t>
          </a:r>
        </a:p>
      </dgm:t>
    </dgm:pt>
    <dgm:pt modelId="{716360F0-CAE8-46CC-8CDB-1B09180BCA53}" type="parTrans" cxnId="{5C5C3CA8-919A-496F-B4DF-EB4470E86126}">
      <dgm:prSet/>
      <dgm:spPr/>
      <dgm:t>
        <a:bodyPr/>
        <a:lstStyle/>
        <a:p>
          <a:endParaRPr lang="en-US"/>
        </a:p>
      </dgm:t>
    </dgm:pt>
    <dgm:pt modelId="{1B7F9F25-6F6A-4792-9BFB-CBCFC1E21B07}" type="sibTrans" cxnId="{5C5C3CA8-919A-496F-B4DF-EB4470E86126}">
      <dgm:prSet/>
      <dgm:spPr/>
      <dgm:t>
        <a:bodyPr/>
        <a:lstStyle/>
        <a:p>
          <a:endParaRPr lang="en-US"/>
        </a:p>
      </dgm:t>
    </dgm:pt>
    <dgm:pt modelId="{3F9D7481-BE6A-485F-87CC-68EC3C8DA744}">
      <dgm:prSet/>
      <dgm:spPr/>
      <dgm:t>
        <a:bodyPr/>
        <a:lstStyle/>
        <a:p>
          <a:pPr>
            <a:lnSpc>
              <a:spcPct val="100000"/>
            </a:lnSpc>
            <a:defRPr b="1"/>
          </a:pPr>
          <a:r>
            <a:rPr lang="en-US" dirty="0"/>
            <a:t>All Employees</a:t>
          </a:r>
        </a:p>
      </dgm:t>
    </dgm:pt>
    <dgm:pt modelId="{1E0161B7-84E8-49B2-84BD-ED25FB9C0091}" type="parTrans" cxnId="{B9C04314-32B5-4255-839B-8EBF67B2309B}">
      <dgm:prSet/>
      <dgm:spPr/>
      <dgm:t>
        <a:bodyPr/>
        <a:lstStyle/>
        <a:p>
          <a:endParaRPr lang="en-US"/>
        </a:p>
      </dgm:t>
    </dgm:pt>
    <dgm:pt modelId="{04E60C66-C6B3-4E9D-A93E-8C780A7721E2}" type="sibTrans" cxnId="{B9C04314-32B5-4255-839B-8EBF67B2309B}">
      <dgm:prSet/>
      <dgm:spPr/>
      <dgm:t>
        <a:bodyPr/>
        <a:lstStyle/>
        <a:p>
          <a:endParaRPr lang="en-US"/>
        </a:p>
      </dgm:t>
    </dgm:pt>
    <dgm:pt modelId="{E341E6BB-8F65-4ABF-A5CA-375370DDB3A3}">
      <dgm:prSet/>
      <dgm:spPr/>
      <dgm:t>
        <a:bodyPr/>
        <a:lstStyle/>
        <a:p>
          <a:pPr>
            <a:lnSpc>
              <a:spcPct val="100000"/>
            </a:lnSpc>
          </a:pPr>
          <a:r>
            <a:rPr lang="en-US" b="0" dirty="0"/>
            <a:t>Handles the implementation of Security Policy </a:t>
          </a:r>
        </a:p>
        <a:p>
          <a:pPr>
            <a:lnSpc>
              <a:spcPct val="100000"/>
            </a:lnSpc>
          </a:pPr>
          <a:r>
            <a:rPr lang="en-US" b="0" dirty="0"/>
            <a:t>Implements and updates security practices in infrastructure</a:t>
          </a:r>
        </a:p>
        <a:p>
          <a:pPr>
            <a:lnSpc>
              <a:spcPct val="100000"/>
            </a:lnSpc>
          </a:pPr>
          <a:r>
            <a:rPr lang="en-US" b="0" dirty="0"/>
            <a:t>Advises and mitigates reported threats</a:t>
          </a:r>
        </a:p>
      </dgm:t>
    </dgm:pt>
    <dgm:pt modelId="{408A1EAF-6426-4B49-A28E-653CB277716F}" type="sibTrans" cxnId="{9AE71A57-DFB5-46C8-B3A3-1BC15357231F}">
      <dgm:prSet/>
      <dgm:spPr/>
      <dgm:t>
        <a:bodyPr/>
        <a:lstStyle/>
        <a:p>
          <a:endParaRPr lang="en-US"/>
        </a:p>
      </dgm:t>
    </dgm:pt>
    <dgm:pt modelId="{9C3A1944-1546-474C-B1D1-EABF57D0318E}" type="parTrans" cxnId="{9AE71A57-DFB5-46C8-B3A3-1BC15357231F}">
      <dgm:prSet/>
      <dgm:spPr/>
      <dgm:t>
        <a:bodyPr/>
        <a:lstStyle/>
        <a:p>
          <a:endParaRPr lang="en-US"/>
        </a:p>
      </dgm:t>
    </dgm:pt>
    <dgm:pt modelId="{6F5D1DD2-D636-412C-8799-AD525C7A3651}">
      <dgm:prSet/>
      <dgm:spPr/>
      <dgm:t>
        <a:bodyPr/>
        <a:lstStyle/>
        <a:p>
          <a:pPr>
            <a:lnSpc>
              <a:spcPct val="100000"/>
            </a:lnSpc>
          </a:pPr>
          <a:r>
            <a:rPr lang="en-US"/>
            <a:t>Adhere to device usage guidelines in-office, remotely, and in public</a:t>
          </a:r>
          <a:endParaRPr lang="en-US" dirty="0"/>
        </a:p>
      </dgm:t>
    </dgm:pt>
    <dgm:pt modelId="{5477B196-1039-44D2-8A00-203AE10365FF}" type="parTrans" cxnId="{C7D2D2BA-0BC9-42BA-B02E-4642FCA61C3B}">
      <dgm:prSet/>
      <dgm:spPr/>
      <dgm:t>
        <a:bodyPr/>
        <a:lstStyle/>
        <a:p>
          <a:endParaRPr lang="en-US"/>
        </a:p>
      </dgm:t>
    </dgm:pt>
    <dgm:pt modelId="{0C9B05B9-BDDA-45DF-BCA5-3670BD92423B}" type="sibTrans" cxnId="{C7D2D2BA-0BC9-42BA-B02E-4642FCA61C3B}">
      <dgm:prSet/>
      <dgm:spPr/>
      <dgm:t>
        <a:bodyPr/>
        <a:lstStyle/>
        <a:p>
          <a:endParaRPr lang="en-US"/>
        </a:p>
      </dgm:t>
    </dgm:pt>
    <dgm:pt modelId="{D2BC95F0-DDB6-4A4E-84A9-3C88547F209A}">
      <dgm:prSet/>
      <dgm:spPr/>
      <dgm:t>
        <a:bodyPr/>
        <a:lstStyle/>
        <a:p>
          <a:pPr>
            <a:lnSpc>
              <a:spcPct val="100000"/>
            </a:lnSpc>
          </a:pPr>
          <a:r>
            <a:rPr lang="en-US"/>
            <a:t>Practice thoughtful data handling, especially with sensitive information</a:t>
          </a:r>
          <a:endParaRPr lang="en-US" dirty="0"/>
        </a:p>
      </dgm:t>
    </dgm:pt>
    <dgm:pt modelId="{DB32014D-48C8-41D0-BAFA-AC480173368B}" type="parTrans" cxnId="{38570789-F51F-414A-895E-B9C7A45CC695}">
      <dgm:prSet/>
      <dgm:spPr/>
      <dgm:t>
        <a:bodyPr/>
        <a:lstStyle/>
        <a:p>
          <a:endParaRPr lang="en-US"/>
        </a:p>
      </dgm:t>
    </dgm:pt>
    <dgm:pt modelId="{4071EBC0-B7CE-4696-BE48-BBD3F8314132}" type="sibTrans" cxnId="{38570789-F51F-414A-895E-B9C7A45CC695}">
      <dgm:prSet/>
      <dgm:spPr/>
      <dgm:t>
        <a:bodyPr/>
        <a:lstStyle/>
        <a:p>
          <a:endParaRPr lang="en-US"/>
        </a:p>
      </dgm:t>
    </dgm:pt>
    <dgm:pt modelId="{E1D75A69-D0A0-427C-B1E4-78320ABB60C7}">
      <dgm:prSet/>
      <dgm:spPr/>
      <dgm:t>
        <a:bodyPr/>
        <a:lstStyle/>
        <a:p>
          <a:pPr>
            <a:lnSpc>
              <a:spcPct val="100000"/>
            </a:lnSpc>
          </a:pPr>
          <a:r>
            <a:rPr lang="en-US" dirty="0"/>
            <a:t>Report incidents, breaches, or suspicious activity</a:t>
          </a:r>
        </a:p>
        <a:p>
          <a:pPr>
            <a:lnSpc>
              <a:spcPct val="100000"/>
            </a:lnSpc>
          </a:pPr>
          <a:r>
            <a:rPr lang="en-US" dirty="0"/>
            <a:t>Attend annual security training</a:t>
          </a:r>
        </a:p>
      </dgm:t>
    </dgm:pt>
    <dgm:pt modelId="{1E7FA958-E507-4BA3-B00F-FDAFDE409A78}" type="parTrans" cxnId="{4D832CE2-6F17-4248-9E71-6CA152BE2B5A}">
      <dgm:prSet/>
      <dgm:spPr/>
      <dgm:t>
        <a:bodyPr/>
        <a:lstStyle/>
        <a:p>
          <a:endParaRPr lang="en-US"/>
        </a:p>
      </dgm:t>
    </dgm:pt>
    <dgm:pt modelId="{7C2259C8-7B73-410A-978E-BAC366F54925}" type="sibTrans" cxnId="{4D832CE2-6F17-4248-9E71-6CA152BE2B5A}">
      <dgm:prSet/>
      <dgm:spPr/>
      <dgm:t>
        <a:bodyPr/>
        <a:lstStyle/>
        <a:p>
          <a:endParaRPr lang="en-US"/>
        </a:p>
      </dgm:t>
    </dgm:pt>
    <dgm:pt modelId="{9E8E6F92-D617-4F72-BDBE-F75DD6F38A4E}" type="pres">
      <dgm:prSet presAssocID="{DA742B59-D909-4B22-B9B8-42F13A755304}" presName="root" presStyleCnt="0">
        <dgm:presLayoutVars>
          <dgm:dir/>
          <dgm:resizeHandles val="exact"/>
        </dgm:presLayoutVars>
      </dgm:prSet>
      <dgm:spPr/>
    </dgm:pt>
    <dgm:pt modelId="{15722735-D57C-4D38-97E7-3471425807E7}" type="pres">
      <dgm:prSet presAssocID="{3F9D7481-BE6A-485F-87CC-68EC3C8DA744}" presName="compNode" presStyleCnt="0"/>
      <dgm:spPr/>
    </dgm:pt>
    <dgm:pt modelId="{BFDC62A0-267E-464C-8F9F-791145A01F12}" type="pres">
      <dgm:prSet presAssocID="{3F9D7481-BE6A-485F-87CC-68EC3C8DA744}"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t="-5000" b="-5000"/>
          </a:stretch>
        </a:blipFill>
      </dgm:spPr>
      <dgm:extLst>
        <a:ext uri="{E40237B7-FDA0-4F09-8148-C483321AD2D9}">
          <dgm14:cNvPr xmlns:dgm14="http://schemas.microsoft.com/office/drawing/2010/diagram" id="0" name="" descr="Employee badge with solid fill"/>
        </a:ext>
      </dgm:extLst>
    </dgm:pt>
    <dgm:pt modelId="{1B4F1A34-51E6-41B8-911C-75E9E45944EF}" type="pres">
      <dgm:prSet presAssocID="{3F9D7481-BE6A-485F-87CC-68EC3C8DA744}" presName="iconSpace" presStyleCnt="0"/>
      <dgm:spPr/>
    </dgm:pt>
    <dgm:pt modelId="{83635B75-0CC0-4DDB-8DC2-C26F7D64164E}" type="pres">
      <dgm:prSet presAssocID="{3F9D7481-BE6A-485F-87CC-68EC3C8DA744}" presName="parTx" presStyleLbl="revTx" presStyleIdx="0" presStyleCnt="6">
        <dgm:presLayoutVars>
          <dgm:chMax val="0"/>
          <dgm:chPref val="0"/>
        </dgm:presLayoutVars>
      </dgm:prSet>
      <dgm:spPr/>
    </dgm:pt>
    <dgm:pt modelId="{9217E129-818C-4E01-9320-70A935500037}" type="pres">
      <dgm:prSet presAssocID="{3F9D7481-BE6A-485F-87CC-68EC3C8DA744}" presName="txSpace" presStyleCnt="0"/>
      <dgm:spPr/>
    </dgm:pt>
    <dgm:pt modelId="{D180BF94-08C8-4466-BBA0-87A1CEEE98A3}" type="pres">
      <dgm:prSet presAssocID="{3F9D7481-BE6A-485F-87CC-68EC3C8DA744}" presName="desTx" presStyleLbl="revTx" presStyleIdx="1" presStyleCnt="6">
        <dgm:presLayoutVars/>
      </dgm:prSet>
      <dgm:spPr/>
    </dgm:pt>
    <dgm:pt modelId="{4F44BC71-2B38-424E-B47F-26F9568FA62D}" type="pres">
      <dgm:prSet presAssocID="{04E60C66-C6B3-4E9D-A93E-8C780A7721E2}" presName="sibTrans" presStyleCnt="0"/>
      <dgm:spPr/>
    </dgm:pt>
    <dgm:pt modelId="{077B88FC-23EB-40DA-812B-FC83868700B3}" type="pres">
      <dgm:prSet presAssocID="{86EBB263-34BC-467A-A8C2-95CF8D2F1D0E}" presName="compNode" presStyleCnt="0"/>
      <dgm:spPr/>
    </dgm:pt>
    <dgm:pt modelId="{7ECE381A-C957-4DD4-8081-C2C5B2C89A3A}" type="pres">
      <dgm:prSet presAssocID="{86EBB263-34BC-467A-A8C2-95CF8D2F1D0E}"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sconnected"/>
        </a:ext>
      </dgm:extLst>
    </dgm:pt>
    <dgm:pt modelId="{41C7EADB-A79A-455B-9898-4C9DF489FC31}" type="pres">
      <dgm:prSet presAssocID="{86EBB263-34BC-467A-A8C2-95CF8D2F1D0E}" presName="iconSpace" presStyleCnt="0"/>
      <dgm:spPr/>
    </dgm:pt>
    <dgm:pt modelId="{D76B2484-394B-4B55-AB2B-C6DCC5CE159D}" type="pres">
      <dgm:prSet presAssocID="{86EBB263-34BC-467A-A8C2-95CF8D2F1D0E}" presName="parTx" presStyleLbl="revTx" presStyleIdx="2" presStyleCnt="6">
        <dgm:presLayoutVars>
          <dgm:chMax val="0"/>
          <dgm:chPref val="0"/>
        </dgm:presLayoutVars>
      </dgm:prSet>
      <dgm:spPr/>
    </dgm:pt>
    <dgm:pt modelId="{846D4268-F54F-42E5-B6AC-1C8A08A75C95}" type="pres">
      <dgm:prSet presAssocID="{86EBB263-34BC-467A-A8C2-95CF8D2F1D0E}" presName="txSpace" presStyleCnt="0"/>
      <dgm:spPr/>
    </dgm:pt>
    <dgm:pt modelId="{FEB0D822-14D6-4092-8245-15083B84EC97}" type="pres">
      <dgm:prSet presAssocID="{86EBB263-34BC-467A-A8C2-95CF8D2F1D0E}" presName="desTx" presStyleLbl="revTx" presStyleIdx="3" presStyleCnt="6">
        <dgm:presLayoutVars/>
      </dgm:prSet>
      <dgm:spPr/>
    </dgm:pt>
    <dgm:pt modelId="{4E7FC5E9-3702-42E6-8C9B-C1999DAC4CE9}" type="pres">
      <dgm:prSet presAssocID="{3F7A9064-5E49-471C-AF7E-656CBB915C6D}" presName="sibTrans" presStyleCnt="0"/>
      <dgm:spPr/>
    </dgm:pt>
    <dgm:pt modelId="{75E60B6F-68B7-417F-9DA6-53505D886E8F}" type="pres">
      <dgm:prSet presAssocID="{CC99AA42-65E2-443C-9936-342A2AAFDDE2}" presName="compNode" presStyleCnt="0"/>
      <dgm:spPr/>
    </dgm:pt>
    <dgm:pt modelId="{228337B3-17E1-4358-89FE-BDA2D9917CE6}" type="pres">
      <dgm:prSet presAssocID="{CC99AA42-65E2-443C-9936-342A2AAFDDE2}"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Lock"/>
        </a:ext>
      </dgm:extLst>
    </dgm:pt>
    <dgm:pt modelId="{F7C49EF9-6F78-401C-81C5-585BD8B53320}" type="pres">
      <dgm:prSet presAssocID="{CC99AA42-65E2-443C-9936-342A2AAFDDE2}" presName="iconSpace" presStyleCnt="0"/>
      <dgm:spPr/>
    </dgm:pt>
    <dgm:pt modelId="{23B655D5-7F61-4CDD-A19A-9932783B9761}" type="pres">
      <dgm:prSet presAssocID="{CC99AA42-65E2-443C-9936-342A2AAFDDE2}" presName="parTx" presStyleLbl="revTx" presStyleIdx="4" presStyleCnt="6">
        <dgm:presLayoutVars>
          <dgm:chMax val="0"/>
          <dgm:chPref val="0"/>
        </dgm:presLayoutVars>
      </dgm:prSet>
      <dgm:spPr/>
    </dgm:pt>
    <dgm:pt modelId="{8565B830-CC7B-4CC1-B934-88DF38EC3F66}" type="pres">
      <dgm:prSet presAssocID="{CC99AA42-65E2-443C-9936-342A2AAFDDE2}" presName="txSpace" presStyleCnt="0"/>
      <dgm:spPr/>
    </dgm:pt>
    <dgm:pt modelId="{D497D5A2-A026-459E-AFF9-BC97A1B20191}" type="pres">
      <dgm:prSet presAssocID="{CC99AA42-65E2-443C-9936-342A2AAFDDE2}" presName="desTx" presStyleLbl="revTx" presStyleIdx="5" presStyleCnt="6">
        <dgm:presLayoutVars/>
      </dgm:prSet>
      <dgm:spPr/>
    </dgm:pt>
  </dgm:ptLst>
  <dgm:cxnLst>
    <dgm:cxn modelId="{235DED0A-0B4A-426E-9353-872004DF56BE}" srcId="{CC99AA42-65E2-443C-9936-342A2AAFDDE2}" destId="{A1E60728-D6B6-40D4-9C34-94906D1B2498}" srcOrd="1" destOrd="0" parTransId="{2E124D4C-368A-4D36-A6B1-1BDE874DE1E2}" sibTransId="{5E606AE2-573C-4477-85C0-F5288A8EA3DF}"/>
    <dgm:cxn modelId="{B9C04314-32B5-4255-839B-8EBF67B2309B}" srcId="{DA742B59-D909-4B22-B9B8-42F13A755304}" destId="{3F9D7481-BE6A-485F-87CC-68EC3C8DA744}" srcOrd="0" destOrd="0" parTransId="{1E0161B7-84E8-49B2-84BD-ED25FB9C0091}" sibTransId="{04E60C66-C6B3-4E9D-A93E-8C780A7721E2}"/>
    <dgm:cxn modelId="{EED0071C-15D4-42F5-B4DC-1FB6650FB756}" srcId="{DA742B59-D909-4B22-B9B8-42F13A755304}" destId="{86EBB263-34BC-467A-A8C2-95CF8D2F1D0E}" srcOrd="1" destOrd="0" parTransId="{B8654503-0A75-4E85-894E-C05835D464DE}" sibTransId="{3F7A9064-5E49-471C-AF7E-656CBB915C6D}"/>
    <dgm:cxn modelId="{BED86229-1EDA-4095-904C-FD05E779B245}" type="presOf" srcId="{D2BC95F0-DDB6-4A4E-84A9-3C88547F209A}" destId="{D180BF94-08C8-4466-BBA0-87A1CEEE98A3}" srcOrd="0" destOrd="1" presId="urn:microsoft.com/office/officeart/2018/2/layout/IconLabelDescriptionList"/>
    <dgm:cxn modelId="{82BCD430-5782-4BA0-8E2C-9649D12FBC10}" type="presOf" srcId="{E1D75A69-D0A0-427C-B1E4-78320ABB60C7}" destId="{D180BF94-08C8-4466-BBA0-87A1CEEE98A3}" srcOrd="0" destOrd="2" presId="urn:microsoft.com/office/officeart/2018/2/layout/IconLabelDescriptionList"/>
    <dgm:cxn modelId="{6CC7CE3F-357E-49CD-A352-B638D099F421}" type="presOf" srcId="{6F5D1DD2-D636-412C-8799-AD525C7A3651}" destId="{D180BF94-08C8-4466-BBA0-87A1CEEE98A3}" srcOrd="0" destOrd="0" presId="urn:microsoft.com/office/officeart/2018/2/layout/IconLabelDescriptionList"/>
    <dgm:cxn modelId="{829BFC44-82EE-425B-8303-C87664D3467F}" srcId="{DA742B59-D909-4B22-B9B8-42F13A755304}" destId="{CC99AA42-65E2-443C-9936-342A2AAFDDE2}" srcOrd="2" destOrd="0" parTransId="{0918A43B-464D-4268-A542-0489F3E3265D}" sibTransId="{6FBFB4DC-9340-4332-8F67-BF900ABF1A69}"/>
    <dgm:cxn modelId="{BF9F7A68-965B-4DC4-A235-A450080D1E42}" type="presOf" srcId="{CC99AA42-65E2-443C-9936-342A2AAFDDE2}" destId="{23B655D5-7F61-4CDD-A19A-9932783B9761}" srcOrd="0" destOrd="0" presId="urn:microsoft.com/office/officeart/2018/2/layout/IconLabelDescriptionList"/>
    <dgm:cxn modelId="{75B3F049-011C-42B6-A416-7A0036978C70}" type="presOf" srcId="{E341E6BB-8F65-4ABF-A5CA-375370DDB3A3}" destId="{FEB0D822-14D6-4092-8245-15083B84EC97}" srcOrd="0" destOrd="0" presId="urn:microsoft.com/office/officeart/2018/2/layout/IconLabelDescriptionList"/>
    <dgm:cxn modelId="{9AE71A57-DFB5-46C8-B3A3-1BC15357231F}" srcId="{86EBB263-34BC-467A-A8C2-95CF8D2F1D0E}" destId="{E341E6BB-8F65-4ABF-A5CA-375370DDB3A3}" srcOrd="0" destOrd="0" parTransId="{9C3A1944-1546-474C-B1D1-EABF57D0318E}" sibTransId="{408A1EAF-6426-4B49-A28E-653CB277716F}"/>
    <dgm:cxn modelId="{38570789-F51F-414A-895E-B9C7A45CC695}" srcId="{3F9D7481-BE6A-485F-87CC-68EC3C8DA744}" destId="{D2BC95F0-DDB6-4A4E-84A9-3C88547F209A}" srcOrd="1" destOrd="0" parTransId="{DB32014D-48C8-41D0-BAFA-AC480173368B}" sibTransId="{4071EBC0-B7CE-4696-BE48-BBD3F8314132}"/>
    <dgm:cxn modelId="{7FAD408D-6E18-4F80-9CD0-2C54C9C3E794}" srcId="{CC99AA42-65E2-443C-9936-342A2AAFDDE2}" destId="{B27CF624-5D95-45E7-B97E-6EAD47FDEC09}" srcOrd="0" destOrd="0" parTransId="{37122169-FB8B-4C31-B042-5F4A23AA4459}" sibTransId="{AC796793-BA83-4D16-A6FC-2DCD73BC8B30}"/>
    <dgm:cxn modelId="{5C5C3CA8-919A-496F-B4DF-EB4470E86126}" srcId="{CC99AA42-65E2-443C-9936-342A2AAFDDE2}" destId="{FC19EE21-0ECB-49BA-A02A-A71411FBF51D}" srcOrd="2" destOrd="0" parTransId="{716360F0-CAE8-46CC-8CDB-1B09180BCA53}" sibTransId="{1B7F9F25-6F6A-4792-9BFB-CBCFC1E21B07}"/>
    <dgm:cxn modelId="{CC4F05B2-A108-40A4-B767-CC1B7C27357E}" type="presOf" srcId="{A1E60728-D6B6-40D4-9C34-94906D1B2498}" destId="{D497D5A2-A026-459E-AFF9-BC97A1B20191}" srcOrd="0" destOrd="1" presId="urn:microsoft.com/office/officeart/2018/2/layout/IconLabelDescriptionList"/>
    <dgm:cxn modelId="{1BC0A7B5-E2FA-435A-98C2-0F84777B6A4A}" type="presOf" srcId="{3F9D7481-BE6A-485F-87CC-68EC3C8DA744}" destId="{83635B75-0CC0-4DDB-8DC2-C26F7D64164E}" srcOrd="0" destOrd="0" presId="urn:microsoft.com/office/officeart/2018/2/layout/IconLabelDescriptionList"/>
    <dgm:cxn modelId="{9A6BBBB5-19EB-4FAD-98B6-921186384C5C}" type="presOf" srcId="{86EBB263-34BC-467A-A8C2-95CF8D2F1D0E}" destId="{D76B2484-394B-4B55-AB2B-C6DCC5CE159D}" srcOrd="0" destOrd="0" presId="urn:microsoft.com/office/officeart/2018/2/layout/IconLabelDescriptionList"/>
    <dgm:cxn modelId="{C7D2D2BA-0BC9-42BA-B02E-4642FCA61C3B}" srcId="{3F9D7481-BE6A-485F-87CC-68EC3C8DA744}" destId="{6F5D1DD2-D636-412C-8799-AD525C7A3651}" srcOrd="0" destOrd="0" parTransId="{5477B196-1039-44D2-8A00-203AE10365FF}" sibTransId="{0C9B05B9-BDDA-45DF-BCA5-3670BD92423B}"/>
    <dgm:cxn modelId="{ECFAF8C3-7F2D-4C86-AFFC-AEBD44C754BC}" type="presOf" srcId="{DA742B59-D909-4B22-B9B8-42F13A755304}" destId="{9E8E6F92-D617-4F72-BDBE-F75DD6F38A4E}" srcOrd="0" destOrd="0" presId="urn:microsoft.com/office/officeart/2018/2/layout/IconLabelDescriptionList"/>
    <dgm:cxn modelId="{883438CD-2953-43DA-B8AD-1C721F22E37D}" type="presOf" srcId="{B27CF624-5D95-45E7-B97E-6EAD47FDEC09}" destId="{D497D5A2-A026-459E-AFF9-BC97A1B20191}" srcOrd="0" destOrd="0" presId="urn:microsoft.com/office/officeart/2018/2/layout/IconLabelDescriptionList"/>
    <dgm:cxn modelId="{4D832CE2-6F17-4248-9E71-6CA152BE2B5A}" srcId="{3F9D7481-BE6A-485F-87CC-68EC3C8DA744}" destId="{E1D75A69-D0A0-427C-B1E4-78320ABB60C7}" srcOrd="2" destOrd="0" parTransId="{1E7FA958-E507-4BA3-B00F-FDAFDE409A78}" sibTransId="{7C2259C8-7B73-410A-978E-BAC366F54925}"/>
    <dgm:cxn modelId="{58EAF0FC-5F96-4FBF-A4A8-9F513C84B902}" type="presOf" srcId="{FC19EE21-0ECB-49BA-A02A-A71411FBF51D}" destId="{D497D5A2-A026-459E-AFF9-BC97A1B20191}" srcOrd="0" destOrd="2" presId="urn:microsoft.com/office/officeart/2018/2/layout/IconLabelDescriptionList"/>
    <dgm:cxn modelId="{44BDE3AB-25AF-448B-9FD6-EDC0955256DA}" type="presParOf" srcId="{9E8E6F92-D617-4F72-BDBE-F75DD6F38A4E}" destId="{15722735-D57C-4D38-97E7-3471425807E7}" srcOrd="0" destOrd="0" presId="urn:microsoft.com/office/officeart/2018/2/layout/IconLabelDescriptionList"/>
    <dgm:cxn modelId="{1FCEDBA0-119A-4DD0-ABEC-15F82C5E7166}" type="presParOf" srcId="{15722735-D57C-4D38-97E7-3471425807E7}" destId="{BFDC62A0-267E-464C-8F9F-791145A01F12}" srcOrd="0" destOrd="0" presId="urn:microsoft.com/office/officeart/2018/2/layout/IconLabelDescriptionList"/>
    <dgm:cxn modelId="{E07112D8-161B-457E-ACA7-3AAF98770609}" type="presParOf" srcId="{15722735-D57C-4D38-97E7-3471425807E7}" destId="{1B4F1A34-51E6-41B8-911C-75E9E45944EF}" srcOrd="1" destOrd="0" presId="urn:microsoft.com/office/officeart/2018/2/layout/IconLabelDescriptionList"/>
    <dgm:cxn modelId="{34BA7767-3D57-47AF-8916-A5ACB7E4701B}" type="presParOf" srcId="{15722735-D57C-4D38-97E7-3471425807E7}" destId="{83635B75-0CC0-4DDB-8DC2-C26F7D64164E}" srcOrd="2" destOrd="0" presId="urn:microsoft.com/office/officeart/2018/2/layout/IconLabelDescriptionList"/>
    <dgm:cxn modelId="{833C53AA-74A5-4428-8AED-5389C8D5273F}" type="presParOf" srcId="{15722735-D57C-4D38-97E7-3471425807E7}" destId="{9217E129-818C-4E01-9320-70A935500037}" srcOrd="3" destOrd="0" presId="urn:microsoft.com/office/officeart/2018/2/layout/IconLabelDescriptionList"/>
    <dgm:cxn modelId="{2F310607-46D8-454C-82F4-9764A3A0C7C7}" type="presParOf" srcId="{15722735-D57C-4D38-97E7-3471425807E7}" destId="{D180BF94-08C8-4466-BBA0-87A1CEEE98A3}" srcOrd="4" destOrd="0" presId="urn:microsoft.com/office/officeart/2018/2/layout/IconLabelDescriptionList"/>
    <dgm:cxn modelId="{23E47773-BEAA-4312-AEFA-A4FB328EE0BE}" type="presParOf" srcId="{9E8E6F92-D617-4F72-BDBE-F75DD6F38A4E}" destId="{4F44BC71-2B38-424E-B47F-26F9568FA62D}" srcOrd="1" destOrd="0" presId="urn:microsoft.com/office/officeart/2018/2/layout/IconLabelDescriptionList"/>
    <dgm:cxn modelId="{716756B0-3EA3-461A-99DB-739C99BC89CE}" type="presParOf" srcId="{9E8E6F92-D617-4F72-BDBE-F75DD6F38A4E}" destId="{077B88FC-23EB-40DA-812B-FC83868700B3}" srcOrd="2" destOrd="0" presId="urn:microsoft.com/office/officeart/2018/2/layout/IconLabelDescriptionList"/>
    <dgm:cxn modelId="{BFF49E79-C24F-41F5-8379-5B2D41F2A031}" type="presParOf" srcId="{077B88FC-23EB-40DA-812B-FC83868700B3}" destId="{7ECE381A-C957-4DD4-8081-C2C5B2C89A3A}" srcOrd="0" destOrd="0" presId="urn:microsoft.com/office/officeart/2018/2/layout/IconLabelDescriptionList"/>
    <dgm:cxn modelId="{B07AE8E6-A49A-4777-8590-3D8358BB66CA}" type="presParOf" srcId="{077B88FC-23EB-40DA-812B-FC83868700B3}" destId="{41C7EADB-A79A-455B-9898-4C9DF489FC31}" srcOrd="1" destOrd="0" presId="urn:microsoft.com/office/officeart/2018/2/layout/IconLabelDescriptionList"/>
    <dgm:cxn modelId="{C04B0F86-7373-46FB-96ED-B7AC897F1308}" type="presParOf" srcId="{077B88FC-23EB-40DA-812B-FC83868700B3}" destId="{D76B2484-394B-4B55-AB2B-C6DCC5CE159D}" srcOrd="2" destOrd="0" presId="urn:microsoft.com/office/officeart/2018/2/layout/IconLabelDescriptionList"/>
    <dgm:cxn modelId="{BDF5494E-E9B4-49D8-AD65-760ADBF4E1DD}" type="presParOf" srcId="{077B88FC-23EB-40DA-812B-FC83868700B3}" destId="{846D4268-F54F-42E5-B6AC-1C8A08A75C95}" srcOrd="3" destOrd="0" presId="urn:microsoft.com/office/officeart/2018/2/layout/IconLabelDescriptionList"/>
    <dgm:cxn modelId="{00449E40-3DE1-495C-AE5C-E6D058BC46DE}" type="presParOf" srcId="{077B88FC-23EB-40DA-812B-FC83868700B3}" destId="{FEB0D822-14D6-4092-8245-15083B84EC97}" srcOrd="4" destOrd="0" presId="urn:microsoft.com/office/officeart/2018/2/layout/IconLabelDescriptionList"/>
    <dgm:cxn modelId="{A29D8840-B24B-4F02-A535-FF6915B132DF}" type="presParOf" srcId="{9E8E6F92-D617-4F72-BDBE-F75DD6F38A4E}" destId="{4E7FC5E9-3702-42E6-8C9B-C1999DAC4CE9}" srcOrd="3" destOrd="0" presId="urn:microsoft.com/office/officeart/2018/2/layout/IconLabelDescriptionList"/>
    <dgm:cxn modelId="{6E466FA5-DD73-47AB-841C-A336A3260B2C}" type="presParOf" srcId="{9E8E6F92-D617-4F72-BDBE-F75DD6F38A4E}" destId="{75E60B6F-68B7-417F-9DA6-53505D886E8F}" srcOrd="4" destOrd="0" presId="urn:microsoft.com/office/officeart/2018/2/layout/IconLabelDescriptionList"/>
    <dgm:cxn modelId="{936DF371-2C4E-4004-B400-C97141312547}" type="presParOf" srcId="{75E60B6F-68B7-417F-9DA6-53505D886E8F}" destId="{228337B3-17E1-4358-89FE-BDA2D9917CE6}" srcOrd="0" destOrd="0" presId="urn:microsoft.com/office/officeart/2018/2/layout/IconLabelDescriptionList"/>
    <dgm:cxn modelId="{306DAD73-C34A-418C-AA36-F51DFA05D5A8}" type="presParOf" srcId="{75E60B6F-68B7-417F-9DA6-53505D886E8F}" destId="{F7C49EF9-6F78-401C-81C5-585BD8B53320}" srcOrd="1" destOrd="0" presId="urn:microsoft.com/office/officeart/2018/2/layout/IconLabelDescriptionList"/>
    <dgm:cxn modelId="{0A5E815F-958C-4F89-BE8F-39A7AF2320C1}" type="presParOf" srcId="{75E60B6F-68B7-417F-9DA6-53505D886E8F}" destId="{23B655D5-7F61-4CDD-A19A-9932783B9761}" srcOrd="2" destOrd="0" presId="urn:microsoft.com/office/officeart/2018/2/layout/IconLabelDescriptionList"/>
    <dgm:cxn modelId="{1720EBA0-00C6-4450-B314-3D312F608C60}" type="presParOf" srcId="{75E60B6F-68B7-417F-9DA6-53505D886E8F}" destId="{8565B830-CC7B-4CC1-B934-88DF38EC3F66}" srcOrd="3" destOrd="0" presId="urn:microsoft.com/office/officeart/2018/2/layout/IconLabelDescriptionList"/>
    <dgm:cxn modelId="{5D469CA7-0F19-4A06-BFCF-C95A49B479F6}" type="presParOf" srcId="{75E60B6F-68B7-417F-9DA6-53505D886E8F}" destId="{D497D5A2-A026-459E-AFF9-BC97A1B20191}"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C5F7153-86E7-4922-819D-521C344BEAFB}" type="doc">
      <dgm:prSet loTypeId="urn:microsoft.com/office/officeart/2016/7/layout/BasicLinearProcessNumbered" loCatId="process" qsTypeId="urn:microsoft.com/office/officeart/2005/8/quickstyle/simple5" qsCatId="simple" csTypeId="urn:microsoft.com/office/officeart/2005/8/colors/accent1_2" csCatId="accent1" phldr="1"/>
      <dgm:spPr/>
      <dgm:t>
        <a:bodyPr/>
        <a:lstStyle/>
        <a:p>
          <a:endParaRPr lang="en-US"/>
        </a:p>
      </dgm:t>
    </dgm:pt>
    <dgm:pt modelId="{92271C27-9CDB-42BD-9714-99C128EFC23E}">
      <dgm:prSet custT="1"/>
      <dgm:spPr/>
      <dgm:t>
        <a:bodyPr/>
        <a:lstStyle/>
        <a:p>
          <a:r>
            <a:rPr lang="en-US" sz="1400" b="1" i="0" dirty="0"/>
            <a:t>Verify through a different channel.</a:t>
          </a:r>
          <a:r>
            <a:rPr lang="en-US" sz="1400" b="0" i="0" dirty="0"/>
            <a:t> </a:t>
          </a:r>
        </a:p>
        <a:p>
          <a:r>
            <a:rPr lang="en-US" sz="1400" b="0" i="0" dirty="0"/>
            <a:t>A request for action such as credentials, access, or sensitive data should be confirmed via a channel </a:t>
          </a:r>
          <a:r>
            <a:rPr lang="en-US" sz="1400" b="0" i="1" dirty="0"/>
            <a:t>you</a:t>
          </a:r>
          <a:r>
            <a:rPr lang="en-US" sz="1400" b="0" i="0" dirty="0"/>
            <a:t> initiate, using contact info </a:t>
          </a:r>
          <a:r>
            <a:rPr lang="en-US" sz="1400" b="0" i="1" dirty="0"/>
            <a:t>you</a:t>
          </a:r>
          <a:r>
            <a:rPr lang="en-US" sz="1400" b="0" i="0" dirty="0"/>
            <a:t> already trust.</a:t>
          </a:r>
          <a:endParaRPr lang="en-US" sz="1400" dirty="0"/>
        </a:p>
      </dgm:t>
    </dgm:pt>
    <dgm:pt modelId="{0461CC73-BAC2-40F1-878C-084E539D1233}" type="parTrans" cxnId="{897B638D-5F00-49B7-BC9A-67AE26B2265D}">
      <dgm:prSet/>
      <dgm:spPr/>
      <dgm:t>
        <a:bodyPr/>
        <a:lstStyle/>
        <a:p>
          <a:endParaRPr lang="en-US" sz="2000"/>
        </a:p>
      </dgm:t>
    </dgm:pt>
    <dgm:pt modelId="{EE9CE754-9364-4C62-A4E3-F5EE30905EC3}" type="sibTrans" cxnId="{897B638D-5F00-49B7-BC9A-67AE26B2265D}">
      <dgm:prSet phldrT="1" phldr="0" custT="1">
        <dgm:style>
          <a:lnRef idx="0">
            <a:schemeClr val="accent2"/>
          </a:lnRef>
          <a:fillRef idx="3">
            <a:schemeClr val="accent2"/>
          </a:fillRef>
          <a:effectRef idx="3">
            <a:schemeClr val="accent2"/>
          </a:effectRef>
          <a:fontRef idx="minor">
            <a:schemeClr val="lt1"/>
          </a:fontRef>
        </dgm:style>
      </dgm:prSet>
      <dgm:spPr/>
      <dgm:t>
        <a:bodyPr/>
        <a:lstStyle/>
        <a:p>
          <a:r>
            <a:rPr lang="en-US" sz="5400"/>
            <a:t>1</a:t>
          </a:r>
        </a:p>
      </dgm:t>
    </dgm:pt>
    <dgm:pt modelId="{9294D73F-37FE-4D71-A132-8DC39F69F5D0}">
      <dgm:prSet custT="1"/>
      <dgm:spPr/>
      <dgm:t>
        <a:bodyPr/>
        <a:lstStyle/>
        <a:p>
          <a:r>
            <a:rPr lang="en-US" sz="1400" b="1" i="0" dirty="0"/>
            <a:t>Treat urgency as a red flag.</a:t>
          </a:r>
          <a:r>
            <a:rPr lang="en-US" sz="1400" b="0" i="0" dirty="0"/>
            <a:t> </a:t>
          </a:r>
        </a:p>
        <a:p>
          <a:r>
            <a:rPr lang="en-US" sz="1400" b="0" i="0" dirty="0"/>
            <a:t>Real emergencies can survive a five-minute verification call. </a:t>
          </a:r>
          <a:endParaRPr lang="en-US" sz="1400" dirty="0"/>
        </a:p>
      </dgm:t>
    </dgm:pt>
    <dgm:pt modelId="{A1669BA2-9139-4150-BB9F-C75D6B02A06A}" type="parTrans" cxnId="{835D3697-9330-492E-A653-1C10426A7228}">
      <dgm:prSet/>
      <dgm:spPr/>
      <dgm:t>
        <a:bodyPr/>
        <a:lstStyle/>
        <a:p>
          <a:endParaRPr lang="en-US" sz="2000"/>
        </a:p>
      </dgm:t>
    </dgm:pt>
    <dgm:pt modelId="{0E813773-DCD6-4504-BF69-1B68D97BBC25}" type="sibTrans" cxnId="{835D3697-9330-492E-A653-1C10426A7228}">
      <dgm:prSet phldrT="2" phldr="0" custT="1">
        <dgm:style>
          <a:lnRef idx="0">
            <a:schemeClr val="accent2"/>
          </a:lnRef>
          <a:fillRef idx="3">
            <a:schemeClr val="accent2"/>
          </a:fillRef>
          <a:effectRef idx="3">
            <a:schemeClr val="accent2"/>
          </a:effectRef>
          <a:fontRef idx="minor">
            <a:schemeClr val="lt1"/>
          </a:fontRef>
        </dgm:style>
      </dgm:prSet>
      <dgm:spPr/>
      <dgm:t>
        <a:bodyPr/>
        <a:lstStyle/>
        <a:p>
          <a:r>
            <a:rPr lang="en-US" sz="5400"/>
            <a:t>2</a:t>
          </a:r>
        </a:p>
      </dgm:t>
    </dgm:pt>
    <dgm:pt modelId="{A2312E66-3053-4BA3-88CE-7142727C5884}">
      <dgm:prSet custT="1"/>
      <dgm:spPr/>
      <dgm:t>
        <a:bodyPr/>
        <a:lstStyle/>
        <a:p>
          <a:r>
            <a:rPr lang="en-US" sz="1400" b="1" i="0" dirty="0"/>
            <a:t>Ask: would this person do this, this way?</a:t>
          </a:r>
          <a:r>
            <a:rPr lang="en-US" sz="1400" b="0" i="0" dirty="0"/>
            <a:t> </a:t>
          </a:r>
        </a:p>
        <a:p>
          <a:r>
            <a:rPr lang="en-US" sz="1400" b="0" i="0" dirty="0"/>
            <a:t>Trust your instincts about context. If something feels off, that feeling is data.</a:t>
          </a:r>
          <a:endParaRPr lang="en-US" sz="1400" dirty="0"/>
        </a:p>
      </dgm:t>
    </dgm:pt>
    <dgm:pt modelId="{EB20E094-7E82-4A1E-8724-54252D448630}" type="parTrans" cxnId="{1E7B92DE-F947-486B-BB1A-78B01EBD551A}">
      <dgm:prSet/>
      <dgm:spPr/>
      <dgm:t>
        <a:bodyPr/>
        <a:lstStyle/>
        <a:p>
          <a:endParaRPr lang="en-US" sz="2000"/>
        </a:p>
      </dgm:t>
    </dgm:pt>
    <dgm:pt modelId="{B50E76F0-2480-45DA-BDE3-0A740BDF9C50}" type="sibTrans" cxnId="{1E7B92DE-F947-486B-BB1A-78B01EBD551A}">
      <dgm:prSet phldrT="3" phldr="0" custT="1">
        <dgm:style>
          <a:lnRef idx="0">
            <a:schemeClr val="accent2"/>
          </a:lnRef>
          <a:fillRef idx="3">
            <a:schemeClr val="accent2"/>
          </a:fillRef>
          <a:effectRef idx="3">
            <a:schemeClr val="accent2"/>
          </a:effectRef>
          <a:fontRef idx="minor">
            <a:schemeClr val="lt1"/>
          </a:fontRef>
        </dgm:style>
      </dgm:prSet>
      <dgm:spPr/>
      <dgm:t>
        <a:bodyPr/>
        <a:lstStyle/>
        <a:p>
          <a:r>
            <a:rPr lang="en-US" sz="5400"/>
            <a:t>3</a:t>
          </a:r>
        </a:p>
      </dgm:t>
    </dgm:pt>
    <dgm:pt modelId="{81740ED5-356E-43F7-88D8-4930C4104236}">
      <dgm:prSet custT="1"/>
      <dgm:spPr/>
      <dgm:t>
        <a:bodyPr/>
        <a:lstStyle/>
        <a:p>
          <a:r>
            <a:rPr lang="en-US" sz="1400" b="1" i="0" dirty="0"/>
            <a:t>Report what you see. </a:t>
          </a:r>
        </a:p>
        <a:p>
          <a:r>
            <a:rPr lang="en-US" sz="1400" b="0" i="0" dirty="0"/>
            <a:t>Even if you didn’t fall for it, even if nothing happened. Verification protects you individually, reporting protects everyone.</a:t>
          </a:r>
          <a:endParaRPr lang="en-US" sz="1400" dirty="0"/>
        </a:p>
      </dgm:t>
    </dgm:pt>
    <dgm:pt modelId="{906612BF-E7A4-453B-AAA3-F50CA6AC11A8}" type="parTrans" cxnId="{32B2AE3A-44F4-4C9F-9971-C3D11E135A97}">
      <dgm:prSet/>
      <dgm:spPr/>
      <dgm:t>
        <a:bodyPr/>
        <a:lstStyle/>
        <a:p>
          <a:endParaRPr lang="en-US" sz="2000"/>
        </a:p>
      </dgm:t>
    </dgm:pt>
    <dgm:pt modelId="{006A0DCC-35FE-43AF-9CDF-9957218963B0}" type="sibTrans" cxnId="{32B2AE3A-44F4-4C9F-9971-C3D11E135A97}">
      <dgm:prSet phldrT="4" phldr="0" custT="1">
        <dgm:style>
          <a:lnRef idx="0">
            <a:schemeClr val="accent2"/>
          </a:lnRef>
          <a:fillRef idx="3">
            <a:schemeClr val="accent2"/>
          </a:fillRef>
          <a:effectRef idx="3">
            <a:schemeClr val="accent2"/>
          </a:effectRef>
          <a:fontRef idx="minor">
            <a:schemeClr val="lt1"/>
          </a:fontRef>
        </dgm:style>
      </dgm:prSet>
      <dgm:spPr/>
      <dgm:t>
        <a:bodyPr/>
        <a:lstStyle/>
        <a:p>
          <a:r>
            <a:rPr lang="en-US" sz="5400"/>
            <a:t>4</a:t>
          </a:r>
          <a:endParaRPr lang="en-US" sz="5400" dirty="0"/>
        </a:p>
      </dgm:t>
    </dgm:pt>
    <dgm:pt modelId="{19B4C05C-FCBE-4E08-A69D-BE42DBB3E2A9}" type="pres">
      <dgm:prSet presAssocID="{1C5F7153-86E7-4922-819D-521C344BEAFB}" presName="Name0" presStyleCnt="0">
        <dgm:presLayoutVars>
          <dgm:animLvl val="lvl"/>
          <dgm:resizeHandles val="exact"/>
        </dgm:presLayoutVars>
      </dgm:prSet>
      <dgm:spPr/>
    </dgm:pt>
    <dgm:pt modelId="{91C32834-7B4F-413D-9726-D40571B162C8}" type="pres">
      <dgm:prSet presAssocID="{92271C27-9CDB-42BD-9714-99C128EFC23E}" presName="compositeNode" presStyleCnt="0">
        <dgm:presLayoutVars>
          <dgm:bulletEnabled val="1"/>
        </dgm:presLayoutVars>
      </dgm:prSet>
      <dgm:spPr/>
    </dgm:pt>
    <dgm:pt modelId="{76C92ED7-59A5-4B3D-BC4A-630CED0F67D8}" type="pres">
      <dgm:prSet presAssocID="{92271C27-9CDB-42BD-9714-99C128EFC23E}" presName="bgRect" presStyleLbl="bgAccFollowNode1" presStyleIdx="0" presStyleCnt="4"/>
      <dgm:spPr/>
    </dgm:pt>
    <dgm:pt modelId="{4C657DF6-F5BC-44FC-8427-5E362CE74B1B}" type="pres">
      <dgm:prSet presAssocID="{EE9CE754-9364-4C62-A4E3-F5EE30905EC3}" presName="sibTransNodeCircle" presStyleLbl="alignNode1" presStyleIdx="0" presStyleCnt="8">
        <dgm:presLayoutVars>
          <dgm:chMax val="0"/>
          <dgm:bulletEnabled/>
        </dgm:presLayoutVars>
      </dgm:prSet>
      <dgm:spPr/>
    </dgm:pt>
    <dgm:pt modelId="{8195B3A5-5BB6-4DAE-9089-807E91FB3AA1}" type="pres">
      <dgm:prSet presAssocID="{92271C27-9CDB-42BD-9714-99C128EFC23E}" presName="bottomLine" presStyleLbl="alignNode1" presStyleIdx="1" presStyleCnt="8">
        <dgm:presLayoutVars/>
      </dgm:prSet>
      <dgm:spPr/>
    </dgm:pt>
    <dgm:pt modelId="{7995B81E-AACE-4FE0-8F3F-08E4A67817F2}" type="pres">
      <dgm:prSet presAssocID="{92271C27-9CDB-42BD-9714-99C128EFC23E}" presName="nodeText" presStyleLbl="bgAccFollowNode1" presStyleIdx="0" presStyleCnt="4">
        <dgm:presLayoutVars>
          <dgm:bulletEnabled val="1"/>
        </dgm:presLayoutVars>
      </dgm:prSet>
      <dgm:spPr/>
    </dgm:pt>
    <dgm:pt modelId="{928BF6F0-F432-4C8A-A28C-046389DC9D3D}" type="pres">
      <dgm:prSet presAssocID="{EE9CE754-9364-4C62-A4E3-F5EE30905EC3}" presName="sibTrans" presStyleCnt="0"/>
      <dgm:spPr/>
    </dgm:pt>
    <dgm:pt modelId="{D95F8035-5317-4E44-9242-E6436061A211}" type="pres">
      <dgm:prSet presAssocID="{9294D73F-37FE-4D71-A132-8DC39F69F5D0}" presName="compositeNode" presStyleCnt="0">
        <dgm:presLayoutVars>
          <dgm:bulletEnabled val="1"/>
        </dgm:presLayoutVars>
      </dgm:prSet>
      <dgm:spPr/>
    </dgm:pt>
    <dgm:pt modelId="{D2A4B996-4D2D-4292-8FC1-BD47AA66AB67}" type="pres">
      <dgm:prSet presAssocID="{9294D73F-37FE-4D71-A132-8DC39F69F5D0}" presName="bgRect" presStyleLbl="bgAccFollowNode1" presStyleIdx="1" presStyleCnt="4"/>
      <dgm:spPr/>
    </dgm:pt>
    <dgm:pt modelId="{D8D8AC86-CF84-4F10-90F3-09FB782B294B}" type="pres">
      <dgm:prSet presAssocID="{0E813773-DCD6-4504-BF69-1B68D97BBC25}" presName="sibTransNodeCircle" presStyleLbl="alignNode1" presStyleIdx="2" presStyleCnt="8">
        <dgm:presLayoutVars>
          <dgm:chMax val="0"/>
          <dgm:bulletEnabled/>
        </dgm:presLayoutVars>
      </dgm:prSet>
      <dgm:spPr/>
    </dgm:pt>
    <dgm:pt modelId="{73D59906-7DFA-4642-8698-43E1E61B5BF6}" type="pres">
      <dgm:prSet presAssocID="{9294D73F-37FE-4D71-A132-8DC39F69F5D0}" presName="bottomLine" presStyleLbl="alignNode1" presStyleIdx="3" presStyleCnt="8">
        <dgm:presLayoutVars/>
      </dgm:prSet>
      <dgm:spPr/>
    </dgm:pt>
    <dgm:pt modelId="{FFFC3AC7-C9EF-4EA0-9FBF-FE6758757D8C}" type="pres">
      <dgm:prSet presAssocID="{9294D73F-37FE-4D71-A132-8DC39F69F5D0}" presName="nodeText" presStyleLbl="bgAccFollowNode1" presStyleIdx="1" presStyleCnt="4">
        <dgm:presLayoutVars>
          <dgm:bulletEnabled val="1"/>
        </dgm:presLayoutVars>
      </dgm:prSet>
      <dgm:spPr/>
    </dgm:pt>
    <dgm:pt modelId="{9011E0FD-EDF8-41EC-876F-77F5C8A903DA}" type="pres">
      <dgm:prSet presAssocID="{0E813773-DCD6-4504-BF69-1B68D97BBC25}" presName="sibTrans" presStyleCnt="0"/>
      <dgm:spPr/>
    </dgm:pt>
    <dgm:pt modelId="{25E11639-1E69-458F-90E6-1A40B28B4851}" type="pres">
      <dgm:prSet presAssocID="{A2312E66-3053-4BA3-88CE-7142727C5884}" presName="compositeNode" presStyleCnt="0">
        <dgm:presLayoutVars>
          <dgm:bulletEnabled val="1"/>
        </dgm:presLayoutVars>
      </dgm:prSet>
      <dgm:spPr/>
    </dgm:pt>
    <dgm:pt modelId="{376C832B-A74D-4143-A422-FFC0294885E7}" type="pres">
      <dgm:prSet presAssocID="{A2312E66-3053-4BA3-88CE-7142727C5884}" presName="bgRect" presStyleLbl="bgAccFollowNode1" presStyleIdx="2" presStyleCnt="4"/>
      <dgm:spPr/>
    </dgm:pt>
    <dgm:pt modelId="{2803E063-32CF-4CA3-A049-0BABAEF17520}" type="pres">
      <dgm:prSet presAssocID="{B50E76F0-2480-45DA-BDE3-0A740BDF9C50}" presName="sibTransNodeCircle" presStyleLbl="alignNode1" presStyleIdx="4" presStyleCnt="8">
        <dgm:presLayoutVars>
          <dgm:chMax val="0"/>
          <dgm:bulletEnabled/>
        </dgm:presLayoutVars>
      </dgm:prSet>
      <dgm:spPr/>
    </dgm:pt>
    <dgm:pt modelId="{5582BA46-D0E6-420E-9DD3-F5EE6DEF9CFF}" type="pres">
      <dgm:prSet presAssocID="{A2312E66-3053-4BA3-88CE-7142727C5884}" presName="bottomLine" presStyleLbl="alignNode1" presStyleIdx="5" presStyleCnt="8">
        <dgm:presLayoutVars/>
      </dgm:prSet>
      <dgm:spPr/>
    </dgm:pt>
    <dgm:pt modelId="{60C080B6-6B28-4484-A1C0-C2C88D03BFB5}" type="pres">
      <dgm:prSet presAssocID="{A2312E66-3053-4BA3-88CE-7142727C5884}" presName="nodeText" presStyleLbl="bgAccFollowNode1" presStyleIdx="2" presStyleCnt="4">
        <dgm:presLayoutVars>
          <dgm:bulletEnabled val="1"/>
        </dgm:presLayoutVars>
      </dgm:prSet>
      <dgm:spPr/>
    </dgm:pt>
    <dgm:pt modelId="{324E4F5D-40D3-4C7C-9209-D69D98D0C818}" type="pres">
      <dgm:prSet presAssocID="{B50E76F0-2480-45DA-BDE3-0A740BDF9C50}" presName="sibTrans" presStyleCnt="0"/>
      <dgm:spPr/>
    </dgm:pt>
    <dgm:pt modelId="{8F9EDCC7-9BBD-43E4-A396-9955CC2324F7}" type="pres">
      <dgm:prSet presAssocID="{81740ED5-356E-43F7-88D8-4930C4104236}" presName="compositeNode" presStyleCnt="0">
        <dgm:presLayoutVars>
          <dgm:bulletEnabled val="1"/>
        </dgm:presLayoutVars>
      </dgm:prSet>
      <dgm:spPr/>
    </dgm:pt>
    <dgm:pt modelId="{A8309904-31CE-46DC-8261-AC60F6CB10CE}" type="pres">
      <dgm:prSet presAssocID="{81740ED5-356E-43F7-88D8-4930C4104236}" presName="bgRect" presStyleLbl="bgAccFollowNode1" presStyleIdx="3" presStyleCnt="4"/>
      <dgm:spPr/>
    </dgm:pt>
    <dgm:pt modelId="{6491734C-4780-47FF-B8A1-7E4B41EA007A}" type="pres">
      <dgm:prSet presAssocID="{006A0DCC-35FE-43AF-9CDF-9957218963B0}" presName="sibTransNodeCircle" presStyleLbl="alignNode1" presStyleIdx="6" presStyleCnt="8">
        <dgm:presLayoutVars>
          <dgm:chMax val="0"/>
          <dgm:bulletEnabled/>
        </dgm:presLayoutVars>
      </dgm:prSet>
      <dgm:spPr/>
    </dgm:pt>
    <dgm:pt modelId="{BECBBAA6-369C-4EB2-8AB7-F7F26684E329}" type="pres">
      <dgm:prSet presAssocID="{81740ED5-356E-43F7-88D8-4930C4104236}" presName="bottomLine" presStyleLbl="alignNode1" presStyleIdx="7" presStyleCnt="8">
        <dgm:presLayoutVars/>
      </dgm:prSet>
      <dgm:spPr/>
    </dgm:pt>
    <dgm:pt modelId="{2F0BD7FF-B45B-4F15-BE9E-551C638E5D61}" type="pres">
      <dgm:prSet presAssocID="{81740ED5-356E-43F7-88D8-4930C4104236}" presName="nodeText" presStyleLbl="bgAccFollowNode1" presStyleIdx="3" presStyleCnt="4">
        <dgm:presLayoutVars>
          <dgm:bulletEnabled val="1"/>
        </dgm:presLayoutVars>
      </dgm:prSet>
      <dgm:spPr/>
    </dgm:pt>
  </dgm:ptLst>
  <dgm:cxnLst>
    <dgm:cxn modelId="{01D4650F-EFD8-42D2-B0F6-462D75A068E7}" type="presOf" srcId="{1C5F7153-86E7-4922-819D-521C344BEAFB}" destId="{19B4C05C-FCBE-4E08-A69D-BE42DBB3E2A9}" srcOrd="0" destOrd="0" presId="urn:microsoft.com/office/officeart/2016/7/layout/BasicLinearProcessNumbered"/>
    <dgm:cxn modelId="{A2A9D219-7FED-42FC-9F6C-70B6AA848E02}" type="presOf" srcId="{EE9CE754-9364-4C62-A4E3-F5EE30905EC3}" destId="{4C657DF6-F5BC-44FC-8427-5E362CE74B1B}" srcOrd="0" destOrd="0" presId="urn:microsoft.com/office/officeart/2016/7/layout/BasicLinearProcessNumbered"/>
    <dgm:cxn modelId="{66A5281D-60B6-447E-9CAA-F3B19151C96B}" type="presOf" srcId="{B50E76F0-2480-45DA-BDE3-0A740BDF9C50}" destId="{2803E063-32CF-4CA3-A049-0BABAEF17520}" srcOrd="0" destOrd="0" presId="urn:microsoft.com/office/officeart/2016/7/layout/BasicLinearProcessNumbered"/>
    <dgm:cxn modelId="{72CCC239-95EE-43BF-AD06-07CB211D0428}" type="presOf" srcId="{81740ED5-356E-43F7-88D8-4930C4104236}" destId="{A8309904-31CE-46DC-8261-AC60F6CB10CE}" srcOrd="0" destOrd="0" presId="urn:microsoft.com/office/officeart/2016/7/layout/BasicLinearProcessNumbered"/>
    <dgm:cxn modelId="{32B2AE3A-44F4-4C9F-9971-C3D11E135A97}" srcId="{1C5F7153-86E7-4922-819D-521C344BEAFB}" destId="{81740ED5-356E-43F7-88D8-4930C4104236}" srcOrd="3" destOrd="0" parTransId="{906612BF-E7A4-453B-AAA3-F50CA6AC11A8}" sibTransId="{006A0DCC-35FE-43AF-9CDF-9957218963B0}"/>
    <dgm:cxn modelId="{B9D9276D-2853-4111-BF13-F9056EACA1E0}" type="presOf" srcId="{006A0DCC-35FE-43AF-9CDF-9957218963B0}" destId="{6491734C-4780-47FF-B8A1-7E4B41EA007A}" srcOrd="0" destOrd="0" presId="urn:microsoft.com/office/officeart/2016/7/layout/BasicLinearProcessNumbered"/>
    <dgm:cxn modelId="{0FE2937F-B57B-4D95-B344-BFF5E15917C2}" type="presOf" srcId="{0E813773-DCD6-4504-BF69-1B68D97BBC25}" destId="{D8D8AC86-CF84-4F10-90F3-09FB782B294B}" srcOrd="0" destOrd="0" presId="urn:microsoft.com/office/officeart/2016/7/layout/BasicLinearProcessNumbered"/>
    <dgm:cxn modelId="{E4F75983-2E9E-4071-B460-12F1D36BEB79}" type="presOf" srcId="{A2312E66-3053-4BA3-88CE-7142727C5884}" destId="{376C832B-A74D-4143-A422-FFC0294885E7}" srcOrd="0" destOrd="0" presId="urn:microsoft.com/office/officeart/2016/7/layout/BasicLinearProcessNumbered"/>
    <dgm:cxn modelId="{897B638D-5F00-49B7-BC9A-67AE26B2265D}" srcId="{1C5F7153-86E7-4922-819D-521C344BEAFB}" destId="{92271C27-9CDB-42BD-9714-99C128EFC23E}" srcOrd="0" destOrd="0" parTransId="{0461CC73-BAC2-40F1-878C-084E539D1233}" sibTransId="{EE9CE754-9364-4C62-A4E3-F5EE30905EC3}"/>
    <dgm:cxn modelId="{5E74DD92-CC2C-4168-A524-63DAE28EDA11}" type="presOf" srcId="{9294D73F-37FE-4D71-A132-8DC39F69F5D0}" destId="{FFFC3AC7-C9EF-4EA0-9FBF-FE6758757D8C}" srcOrd="1" destOrd="0" presId="urn:microsoft.com/office/officeart/2016/7/layout/BasicLinearProcessNumbered"/>
    <dgm:cxn modelId="{835D3697-9330-492E-A653-1C10426A7228}" srcId="{1C5F7153-86E7-4922-819D-521C344BEAFB}" destId="{9294D73F-37FE-4D71-A132-8DC39F69F5D0}" srcOrd="1" destOrd="0" parTransId="{A1669BA2-9139-4150-BB9F-C75D6B02A06A}" sibTransId="{0E813773-DCD6-4504-BF69-1B68D97BBC25}"/>
    <dgm:cxn modelId="{B400669C-6DE8-4D8D-9E5D-72F8063BF682}" type="presOf" srcId="{81740ED5-356E-43F7-88D8-4930C4104236}" destId="{2F0BD7FF-B45B-4F15-BE9E-551C638E5D61}" srcOrd="1" destOrd="0" presId="urn:microsoft.com/office/officeart/2016/7/layout/BasicLinearProcessNumbered"/>
    <dgm:cxn modelId="{77DF62AA-AD07-4C28-813B-A944D7F47413}" type="presOf" srcId="{A2312E66-3053-4BA3-88CE-7142727C5884}" destId="{60C080B6-6B28-4484-A1C0-C2C88D03BFB5}" srcOrd="1" destOrd="0" presId="urn:microsoft.com/office/officeart/2016/7/layout/BasicLinearProcessNumbered"/>
    <dgm:cxn modelId="{03BC0CC4-34D3-4E18-9676-03FF84D6CA05}" type="presOf" srcId="{92271C27-9CDB-42BD-9714-99C128EFC23E}" destId="{7995B81E-AACE-4FE0-8F3F-08E4A67817F2}" srcOrd="1" destOrd="0" presId="urn:microsoft.com/office/officeart/2016/7/layout/BasicLinearProcessNumbered"/>
    <dgm:cxn modelId="{D32E71C9-BEE2-4D32-8C04-9F55ADDC0A5B}" type="presOf" srcId="{92271C27-9CDB-42BD-9714-99C128EFC23E}" destId="{76C92ED7-59A5-4B3D-BC4A-630CED0F67D8}" srcOrd="0" destOrd="0" presId="urn:microsoft.com/office/officeart/2016/7/layout/BasicLinearProcessNumbered"/>
    <dgm:cxn modelId="{F7AED5CD-34A3-4E90-B8AA-C1B61EECAE2E}" type="presOf" srcId="{9294D73F-37FE-4D71-A132-8DC39F69F5D0}" destId="{D2A4B996-4D2D-4292-8FC1-BD47AA66AB67}" srcOrd="0" destOrd="0" presId="urn:microsoft.com/office/officeart/2016/7/layout/BasicLinearProcessNumbered"/>
    <dgm:cxn modelId="{1E7B92DE-F947-486B-BB1A-78B01EBD551A}" srcId="{1C5F7153-86E7-4922-819D-521C344BEAFB}" destId="{A2312E66-3053-4BA3-88CE-7142727C5884}" srcOrd="2" destOrd="0" parTransId="{EB20E094-7E82-4A1E-8724-54252D448630}" sibTransId="{B50E76F0-2480-45DA-BDE3-0A740BDF9C50}"/>
    <dgm:cxn modelId="{23BA8ED6-FDAB-4573-9D61-15AA95D78551}" type="presParOf" srcId="{19B4C05C-FCBE-4E08-A69D-BE42DBB3E2A9}" destId="{91C32834-7B4F-413D-9726-D40571B162C8}" srcOrd="0" destOrd="0" presId="urn:microsoft.com/office/officeart/2016/7/layout/BasicLinearProcessNumbered"/>
    <dgm:cxn modelId="{A47FAF44-9D3D-4574-966F-F40926266224}" type="presParOf" srcId="{91C32834-7B4F-413D-9726-D40571B162C8}" destId="{76C92ED7-59A5-4B3D-BC4A-630CED0F67D8}" srcOrd="0" destOrd="0" presId="urn:microsoft.com/office/officeart/2016/7/layout/BasicLinearProcessNumbered"/>
    <dgm:cxn modelId="{75D6A5AB-16CE-47AB-A267-AA3202512291}" type="presParOf" srcId="{91C32834-7B4F-413D-9726-D40571B162C8}" destId="{4C657DF6-F5BC-44FC-8427-5E362CE74B1B}" srcOrd="1" destOrd="0" presId="urn:microsoft.com/office/officeart/2016/7/layout/BasicLinearProcessNumbered"/>
    <dgm:cxn modelId="{7022B49C-EBB1-4BC0-BE2F-8C8F87D5C62D}" type="presParOf" srcId="{91C32834-7B4F-413D-9726-D40571B162C8}" destId="{8195B3A5-5BB6-4DAE-9089-807E91FB3AA1}" srcOrd="2" destOrd="0" presId="urn:microsoft.com/office/officeart/2016/7/layout/BasicLinearProcessNumbered"/>
    <dgm:cxn modelId="{7F723243-F5AA-499D-AC7F-E03043E7A986}" type="presParOf" srcId="{91C32834-7B4F-413D-9726-D40571B162C8}" destId="{7995B81E-AACE-4FE0-8F3F-08E4A67817F2}" srcOrd="3" destOrd="0" presId="urn:microsoft.com/office/officeart/2016/7/layout/BasicLinearProcessNumbered"/>
    <dgm:cxn modelId="{4EF0DD92-1890-47E9-9112-C32BC9D1B877}" type="presParOf" srcId="{19B4C05C-FCBE-4E08-A69D-BE42DBB3E2A9}" destId="{928BF6F0-F432-4C8A-A28C-046389DC9D3D}" srcOrd="1" destOrd="0" presId="urn:microsoft.com/office/officeart/2016/7/layout/BasicLinearProcessNumbered"/>
    <dgm:cxn modelId="{0BDDE4C3-E81A-40E5-AD00-2F9423E2B5B9}" type="presParOf" srcId="{19B4C05C-FCBE-4E08-A69D-BE42DBB3E2A9}" destId="{D95F8035-5317-4E44-9242-E6436061A211}" srcOrd="2" destOrd="0" presId="urn:microsoft.com/office/officeart/2016/7/layout/BasicLinearProcessNumbered"/>
    <dgm:cxn modelId="{39A4A3F8-BA48-47C3-B25A-CECDBE6EBBAD}" type="presParOf" srcId="{D95F8035-5317-4E44-9242-E6436061A211}" destId="{D2A4B996-4D2D-4292-8FC1-BD47AA66AB67}" srcOrd="0" destOrd="0" presId="urn:microsoft.com/office/officeart/2016/7/layout/BasicLinearProcessNumbered"/>
    <dgm:cxn modelId="{79CA8D03-2EE3-40A4-9382-701DE0104046}" type="presParOf" srcId="{D95F8035-5317-4E44-9242-E6436061A211}" destId="{D8D8AC86-CF84-4F10-90F3-09FB782B294B}" srcOrd="1" destOrd="0" presId="urn:microsoft.com/office/officeart/2016/7/layout/BasicLinearProcessNumbered"/>
    <dgm:cxn modelId="{FCAA3536-BA48-43CB-8EB5-BB733DB4D43A}" type="presParOf" srcId="{D95F8035-5317-4E44-9242-E6436061A211}" destId="{73D59906-7DFA-4642-8698-43E1E61B5BF6}" srcOrd="2" destOrd="0" presId="urn:microsoft.com/office/officeart/2016/7/layout/BasicLinearProcessNumbered"/>
    <dgm:cxn modelId="{F65FAB63-76A7-4D11-BB70-97318131D932}" type="presParOf" srcId="{D95F8035-5317-4E44-9242-E6436061A211}" destId="{FFFC3AC7-C9EF-4EA0-9FBF-FE6758757D8C}" srcOrd="3" destOrd="0" presId="urn:microsoft.com/office/officeart/2016/7/layout/BasicLinearProcessNumbered"/>
    <dgm:cxn modelId="{ED66B653-0CE2-4D0E-9C58-2CE5A92C231D}" type="presParOf" srcId="{19B4C05C-FCBE-4E08-A69D-BE42DBB3E2A9}" destId="{9011E0FD-EDF8-41EC-876F-77F5C8A903DA}" srcOrd="3" destOrd="0" presId="urn:microsoft.com/office/officeart/2016/7/layout/BasicLinearProcessNumbered"/>
    <dgm:cxn modelId="{B9BE925E-4945-4F29-835C-14E5816865D7}" type="presParOf" srcId="{19B4C05C-FCBE-4E08-A69D-BE42DBB3E2A9}" destId="{25E11639-1E69-458F-90E6-1A40B28B4851}" srcOrd="4" destOrd="0" presId="urn:microsoft.com/office/officeart/2016/7/layout/BasicLinearProcessNumbered"/>
    <dgm:cxn modelId="{25B46ABD-5790-4E52-B7C8-C5F448559D0B}" type="presParOf" srcId="{25E11639-1E69-458F-90E6-1A40B28B4851}" destId="{376C832B-A74D-4143-A422-FFC0294885E7}" srcOrd="0" destOrd="0" presId="urn:microsoft.com/office/officeart/2016/7/layout/BasicLinearProcessNumbered"/>
    <dgm:cxn modelId="{DECE7373-3CF7-425A-9298-240DDD8F6506}" type="presParOf" srcId="{25E11639-1E69-458F-90E6-1A40B28B4851}" destId="{2803E063-32CF-4CA3-A049-0BABAEF17520}" srcOrd="1" destOrd="0" presId="urn:microsoft.com/office/officeart/2016/7/layout/BasicLinearProcessNumbered"/>
    <dgm:cxn modelId="{B9184054-C52C-44AC-B7CC-771FD9D1D8C1}" type="presParOf" srcId="{25E11639-1E69-458F-90E6-1A40B28B4851}" destId="{5582BA46-D0E6-420E-9DD3-F5EE6DEF9CFF}" srcOrd="2" destOrd="0" presId="urn:microsoft.com/office/officeart/2016/7/layout/BasicLinearProcessNumbered"/>
    <dgm:cxn modelId="{9392609D-2DE8-4286-800E-F39BA6356259}" type="presParOf" srcId="{25E11639-1E69-458F-90E6-1A40B28B4851}" destId="{60C080B6-6B28-4484-A1C0-C2C88D03BFB5}" srcOrd="3" destOrd="0" presId="urn:microsoft.com/office/officeart/2016/7/layout/BasicLinearProcessNumbered"/>
    <dgm:cxn modelId="{2853006F-30D0-45DD-ACAB-2BB1A92797F0}" type="presParOf" srcId="{19B4C05C-FCBE-4E08-A69D-BE42DBB3E2A9}" destId="{324E4F5D-40D3-4C7C-9209-D69D98D0C818}" srcOrd="5" destOrd="0" presId="urn:microsoft.com/office/officeart/2016/7/layout/BasicLinearProcessNumbered"/>
    <dgm:cxn modelId="{9211A2F4-05AE-4A42-B470-B49AED1CBDD7}" type="presParOf" srcId="{19B4C05C-FCBE-4E08-A69D-BE42DBB3E2A9}" destId="{8F9EDCC7-9BBD-43E4-A396-9955CC2324F7}" srcOrd="6" destOrd="0" presId="urn:microsoft.com/office/officeart/2016/7/layout/BasicLinearProcessNumbered"/>
    <dgm:cxn modelId="{1F237E02-1058-4B86-B4E3-231FBF269651}" type="presParOf" srcId="{8F9EDCC7-9BBD-43E4-A396-9955CC2324F7}" destId="{A8309904-31CE-46DC-8261-AC60F6CB10CE}" srcOrd="0" destOrd="0" presId="urn:microsoft.com/office/officeart/2016/7/layout/BasicLinearProcessNumbered"/>
    <dgm:cxn modelId="{EF06CA78-6DDC-4AB7-AA17-DD7238BC3686}" type="presParOf" srcId="{8F9EDCC7-9BBD-43E4-A396-9955CC2324F7}" destId="{6491734C-4780-47FF-B8A1-7E4B41EA007A}" srcOrd="1" destOrd="0" presId="urn:microsoft.com/office/officeart/2016/7/layout/BasicLinearProcessNumbered"/>
    <dgm:cxn modelId="{337E127F-2DEB-46A9-9525-58FD3C9CE400}" type="presParOf" srcId="{8F9EDCC7-9BBD-43E4-A396-9955CC2324F7}" destId="{BECBBAA6-369C-4EB2-8AB7-F7F26684E329}" srcOrd="2" destOrd="0" presId="urn:microsoft.com/office/officeart/2016/7/layout/BasicLinearProcessNumbered"/>
    <dgm:cxn modelId="{F14D90FD-50B7-421E-B18C-11CFAEFD13A9}" type="presParOf" srcId="{8F9EDCC7-9BBD-43E4-A396-9955CC2324F7}" destId="{2F0BD7FF-B45B-4F15-BE9E-551C638E5D61}"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4C8EEE-962B-4830-81EB-542181712D4E}" type="doc">
      <dgm:prSet loTypeId="urn:microsoft.com/office/officeart/2005/8/layout/hList1" loCatId="list" qsTypeId="urn:microsoft.com/office/officeart/2005/8/quickstyle/simple5" qsCatId="simple" csTypeId="urn:microsoft.com/office/officeart/2005/8/colors/accent1_2" csCatId="accent1" phldr="1"/>
      <dgm:spPr/>
      <dgm:t>
        <a:bodyPr/>
        <a:lstStyle/>
        <a:p>
          <a:endParaRPr lang="en-US"/>
        </a:p>
      </dgm:t>
    </dgm:pt>
    <dgm:pt modelId="{CCA97A3F-6215-48D9-8102-B03985AD3EC5}">
      <dgm:prSet>
        <dgm:style>
          <a:lnRef idx="0">
            <a:schemeClr val="accent2"/>
          </a:lnRef>
          <a:fillRef idx="3">
            <a:schemeClr val="accent2"/>
          </a:fillRef>
          <a:effectRef idx="3">
            <a:schemeClr val="accent2"/>
          </a:effectRef>
          <a:fontRef idx="minor">
            <a:schemeClr val="lt1"/>
          </a:fontRef>
        </dgm:style>
      </dgm:prSet>
      <dgm:spPr/>
      <dgm:t>
        <a:bodyPr/>
        <a:lstStyle/>
        <a:p>
          <a:r>
            <a:rPr lang="en-US" b="1" dirty="0"/>
            <a:t>Restricted - </a:t>
          </a:r>
          <a:r>
            <a:rPr lang="en-US" dirty="0"/>
            <a:t>The highest, classification of security for data we store in the organization.</a:t>
          </a:r>
        </a:p>
      </dgm:t>
    </dgm:pt>
    <dgm:pt modelId="{3C421956-2106-4779-9FF4-35B07F2AA2DD}" type="parTrans" cxnId="{20E1D4BD-FFFE-42FB-8431-F2A32DD83035}">
      <dgm:prSet/>
      <dgm:spPr/>
      <dgm:t>
        <a:bodyPr/>
        <a:lstStyle/>
        <a:p>
          <a:endParaRPr lang="en-US"/>
        </a:p>
      </dgm:t>
    </dgm:pt>
    <dgm:pt modelId="{FAC62C99-81E0-4557-B250-26AE9B9817CF}" type="sibTrans" cxnId="{20E1D4BD-FFFE-42FB-8431-F2A32DD83035}">
      <dgm:prSet/>
      <dgm:spPr/>
      <dgm:t>
        <a:bodyPr/>
        <a:lstStyle/>
        <a:p>
          <a:endParaRPr lang="en-US"/>
        </a:p>
      </dgm:t>
    </dgm:pt>
    <dgm:pt modelId="{8BFAB79C-AF4B-4ACF-9C09-7B9E54ED01F3}">
      <dgm:prSet>
        <dgm:style>
          <a:lnRef idx="0">
            <a:scrgbClr r="0" g="0" b="0"/>
          </a:lnRef>
          <a:fillRef idx="0">
            <a:scrgbClr r="0" g="0" b="0"/>
          </a:fillRef>
          <a:effectRef idx="0">
            <a:scrgbClr r="0" g="0" b="0"/>
          </a:effectRef>
          <a:fontRef idx="minor">
            <a:schemeClr val="accent2"/>
          </a:fontRef>
        </dgm:style>
      </dgm:prSet>
      <dgm:spPr>
        <a:noFill/>
        <a:ln w="9525" cap="flat" cmpd="sng" algn="ctr">
          <a:solidFill>
            <a:schemeClr val="accent2"/>
          </a:solidFill>
          <a:prstDash val="solid"/>
          <a:round/>
          <a:headEnd type="none" w="med" len="med"/>
          <a:tailEnd type="none" w="med" len="med"/>
        </a:ln>
      </dgm:spPr>
      <dgm:t>
        <a:bodyPr/>
        <a:lstStyle/>
        <a:p>
          <a:r>
            <a:rPr lang="en-US" dirty="0"/>
            <a:t>All data containing PHI is considered Restricted.</a:t>
          </a:r>
        </a:p>
      </dgm:t>
    </dgm:pt>
    <dgm:pt modelId="{85C380FD-8357-4803-A44D-747A8EF527D5}" type="parTrans" cxnId="{34ED84F7-BFBD-4054-8685-3C4D248A3B75}">
      <dgm:prSet/>
      <dgm:spPr/>
      <dgm:t>
        <a:bodyPr/>
        <a:lstStyle/>
        <a:p>
          <a:endParaRPr lang="en-US"/>
        </a:p>
      </dgm:t>
    </dgm:pt>
    <dgm:pt modelId="{5EE30905-3618-45B3-82C8-32E3A5B9137E}" type="sibTrans" cxnId="{34ED84F7-BFBD-4054-8685-3C4D248A3B75}">
      <dgm:prSet/>
      <dgm:spPr/>
      <dgm:t>
        <a:bodyPr/>
        <a:lstStyle/>
        <a:p>
          <a:endParaRPr lang="en-US"/>
        </a:p>
      </dgm:t>
    </dgm:pt>
    <dgm:pt modelId="{03D92411-6EA5-4672-B6DD-9F98D4D6D8FE}">
      <dgm:prSet>
        <dgm:style>
          <a:lnRef idx="0">
            <a:scrgbClr r="0" g="0" b="0"/>
          </a:lnRef>
          <a:fillRef idx="0">
            <a:scrgbClr r="0" g="0" b="0"/>
          </a:fillRef>
          <a:effectRef idx="0">
            <a:scrgbClr r="0" g="0" b="0"/>
          </a:effectRef>
          <a:fontRef idx="minor">
            <a:schemeClr val="accent2"/>
          </a:fontRef>
        </dgm:style>
      </dgm:prSet>
      <dgm:spPr>
        <a:noFill/>
        <a:ln w="9525" cap="flat" cmpd="sng" algn="ctr">
          <a:solidFill>
            <a:schemeClr val="accent2"/>
          </a:solidFill>
          <a:prstDash val="solid"/>
          <a:round/>
          <a:headEnd type="none" w="med" len="med"/>
          <a:tailEnd type="none" w="med" len="med"/>
        </a:ln>
      </dgm:spPr>
      <dgm:t>
        <a:bodyPr/>
        <a:lstStyle/>
        <a:p>
          <a:r>
            <a:rPr lang="en-US" dirty="0"/>
            <a:t>Any data that could potentially cause serious or potentially irrecoverable damage to Prowess or the customer if breached or leaked.</a:t>
          </a:r>
        </a:p>
      </dgm:t>
    </dgm:pt>
    <dgm:pt modelId="{EC560F62-8CDB-4732-BC04-9704CBDBDE77}" type="parTrans" cxnId="{D829B6DE-311A-420B-821D-9D4D255ACBF3}">
      <dgm:prSet/>
      <dgm:spPr/>
      <dgm:t>
        <a:bodyPr/>
        <a:lstStyle/>
        <a:p>
          <a:endParaRPr lang="en-US"/>
        </a:p>
      </dgm:t>
    </dgm:pt>
    <dgm:pt modelId="{AB4B4962-2F5C-4093-8E79-644F4C4A69D3}" type="sibTrans" cxnId="{D829B6DE-311A-420B-821D-9D4D255ACBF3}">
      <dgm:prSet/>
      <dgm:spPr/>
      <dgm:t>
        <a:bodyPr/>
        <a:lstStyle/>
        <a:p>
          <a:endParaRPr lang="en-US"/>
        </a:p>
      </dgm:t>
    </dgm:pt>
    <dgm:pt modelId="{7D72DF4A-0143-477F-BEA4-D4486B2643E4}">
      <dgm:prSet>
        <dgm:style>
          <a:lnRef idx="0">
            <a:scrgbClr r="0" g="0" b="0"/>
          </a:lnRef>
          <a:fillRef idx="0">
            <a:scrgbClr r="0" g="0" b="0"/>
          </a:fillRef>
          <a:effectRef idx="0">
            <a:scrgbClr r="0" g="0" b="0"/>
          </a:effectRef>
          <a:fontRef idx="minor">
            <a:schemeClr val="accent2"/>
          </a:fontRef>
        </dgm:style>
      </dgm:prSet>
      <dgm:spPr>
        <a:noFill/>
        <a:ln w="9525" cap="flat" cmpd="sng" algn="ctr">
          <a:solidFill>
            <a:schemeClr val="accent2"/>
          </a:solidFill>
          <a:prstDash val="solid"/>
          <a:round/>
          <a:headEnd type="none" w="med" len="med"/>
          <a:tailEnd type="none" w="med" len="med"/>
        </a:ln>
      </dgm:spPr>
      <dgm:t>
        <a:bodyPr/>
        <a:lstStyle/>
        <a:p>
          <a:r>
            <a:rPr lang="en-US" dirty="0"/>
            <a:t>Examples of</a:t>
          </a:r>
          <a:r>
            <a:rPr lang="en-US" b="1" dirty="0"/>
            <a:t> Restricted</a:t>
          </a:r>
          <a:r>
            <a:rPr lang="en-US" dirty="0"/>
            <a:t> data include:</a:t>
          </a:r>
        </a:p>
      </dgm:t>
    </dgm:pt>
    <dgm:pt modelId="{86B540CC-42E1-4258-9742-F5607D729033}" type="parTrans" cxnId="{A6B6BAA2-CCD7-4D45-92C9-049032A16E7E}">
      <dgm:prSet/>
      <dgm:spPr/>
      <dgm:t>
        <a:bodyPr/>
        <a:lstStyle/>
        <a:p>
          <a:endParaRPr lang="en-US"/>
        </a:p>
      </dgm:t>
    </dgm:pt>
    <dgm:pt modelId="{3B3475AC-98FE-43C7-9BB4-93DAFD035AAB}" type="sibTrans" cxnId="{A6B6BAA2-CCD7-4D45-92C9-049032A16E7E}">
      <dgm:prSet/>
      <dgm:spPr/>
      <dgm:t>
        <a:bodyPr/>
        <a:lstStyle/>
        <a:p>
          <a:endParaRPr lang="en-US"/>
        </a:p>
      </dgm:t>
    </dgm:pt>
    <dgm:pt modelId="{5B56CD12-EE6A-42CC-8D79-24994B77F7D0}">
      <dgm:prSet>
        <dgm:style>
          <a:lnRef idx="0">
            <a:schemeClr val="accent2"/>
          </a:lnRef>
          <a:fillRef idx="3">
            <a:schemeClr val="accent2"/>
          </a:fillRef>
          <a:effectRef idx="3">
            <a:schemeClr val="accent2"/>
          </a:effectRef>
          <a:fontRef idx="minor">
            <a:schemeClr val="lt1"/>
          </a:fontRef>
        </dgm:style>
      </dgm:prSet>
      <dgm:spPr/>
      <dgm:t>
        <a:bodyPr/>
        <a:lstStyle/>
        <a:p>
          <a:r>
            <a:rPr lang="en-US" b="1" dirty="0"/>
            <a:t>Confidential - </a:t>
          </a:r>
          <a:r>
            <a:rPr lang="en-US" dirty="0"/>
            <a:t>The default level of classification for all data entering Prowess, meaning almost all data we encounter is </a:t>
          </a:r>
          <a:r>
            <a:rPr lang="en-US" b="1" dirty="0"/>
            <a:t>Confidential</a:t>
          </a:r>
          <a:r>
            <a:rPr lang="en-US" dirty="0"/>
            <a:t>.</a:t>
          </a:r>
        </a:p>
      </dgm:t>
    </dgm:pt>
    <dgm:pt modelId="{57893BC1-B6EC-447A-A695-9AA4AE8B2261}" type="parTrans" cxnId="{011388A4-E51C-4038-92C6-85DD966F2B7C}">
      <dgm:prSet/>
      <dgm:spPr/>
      <dgm:t>
        <a:bodyPr/>
        <a:lstStyle/>
        <a:p>
          <a:endParaRPr lang="en-US"/>
        </a:p>
      </dgm:t>
    </dgm:pt>
    <dgm:pt modelId="{75091272-02D2-4AE7-B1A5-6D90FCD1E32E}" type="sibTrans" cxnId="{011388A4-E51C-4038-92C6-85DD966F2B7C}">
      <dgm:prSet/>
      <dgm:spPr/>
      <dgm:t>
        <a:bodyPr/>
        <a:lstStyle/>
        <a:p>
          <a:endParaRPr lang="en-US"/>
        </a:p>
      </dgm:t>
    </dgm:pt>
    <dgm:pt modelId="{E14E7335-D32D-4217-BD38-927B5440FEC9}">
      <dgm:prSet>
        <dgm:style>
          <a:lnRef idx="0">
            <a:scrgbClr r="0" g="0" b="0"/>
          </a:lnRef>
          <a:fillRef idx="0">
            <a:scrgbClr r="0" g="0" b="0"/>
          </a:fillRef>
          <a:effectRef idx="0">
            <a:scrgbClr r="0" g="0" b="0"/>
          </a:effectRef>
          <a:fontRef idx="minor">
            <a:schemeClr val="accent2"/>
          </a:fontRef>
        </dgm:style>
      </dgm:prSet>
      <dgm:spPr>
        <a:noFill/>
        <a:ln w="9525" cap="flat" cmpd="sng" algn="ctr">
          <a:solidFill>
            <a:schemeClr val="accent2"/>
          </a:solidFill>
          <a:prstDash val="solid"/>
          <a:round/>
          <a:headEnd type="none" w="med" len="med"/>
          <a:tailEnd type="none" w="med" len="med"/>
        </a:ln>
      </dgm:spPr>
      <dgm:t>
        <a:bodyPr/>
        <a:lstStyle/>
        <a:p>
          <a:r>
            <a:rPr lang="en-US" dirty="0"/>
            <a:t>Confidential data should only be shared with people who require the information to do their job.</a:t>
          </a:r>
        </a:p>
      </dgm:t>
    </dgm:pt>
    <dgm:pt modelId="{4B7B2045-58E9-45DB-8199-6BDD8FBBBEBA}" type="parTrans" cxnId="{56C641F3-B0B5-4F11-9A43-B7EAA386BF1A}">
      <dgm:prSet/>
      <dgm:spPr/>
      <dgm:t>
        <a:bodyPr/>
        <a:lstStyle/>
        <a:p>
          <a:endParaRPr lang="en-US"/>
        </a:p>
      </dgm:t>
    </dgm:pt>
    <dgm:pt modelId="{3D6E18BD-55B6-4D72-9C08-FBED1729C42A}" type="sibTrans" cxnId="{56C641F3-B0B5-4F11-9A43-B7EAA386BF1A}">
      <dgm:prSet/>
      <dgm:spPr/>
      <dgm:t>
        <a:bodyPr/>
        <a:lstStyle/>
        <a:p>
          <a:endParaRPr lang="en-US"/>
        </a:p>
      </dgm:t>
    </dgm:pt>
    <dgm:pt modelId="{D1FB7CE3-D0E6-4701-962D-7A365D6A7738}">
      <dgm:prSet>
        <dgm:style>
          <a:lnRef idx="0">
            <a:scrgbClr r="0" g="0" b="0"/>
          </a:lnRef>
          <a:fillRef idx="0">
            <a:scrgbClr r="0" g="0" b="0"/>
          </a:fillRef>
          <a:effectRef idx="0">
            <a:scrgbClr r="0" g="0" b="0"/>
          </a:effectRef>
          <a:fontRef idx="minor">
            <a:schemeClr val="accent2"/>
          </a:fontRef>
        </dgm:style>
      </dgm:prSet>
      <dgm:spPr>
        <a:noFill/>
        <a:ln w="9525" cap="flat" cmpd="sng" algn="ctr">
          <a:solidFill>
            <a:schemeClr val="accent2"/>
          </a:solidFill>
          <a:prstDash val="solid"/>
          <a:round/>
          <a:headEnd type="none" w="med" len="med"/>
          <a:tailEnd type="none" w="med" len="med"/>
        </a:ln>
      </dgm:spPr>
      <dgm:t>
        <a:bodyPr/>
        <a:lstStyle/>
        <a:p>
          <a:r>
            <a:rPr lang="en-US" dirty="0"/>
            <a:t>Examples of </a:t>
          </a:r>
          <a:r>
            <a:rPr lang="en-US" b="1" dirty="0"/>
            <a:t>Confidential</a:t>
          </a:r>
          <a:r>
            <a:rPr lang="en-US" dirty="0"/>
            <a:t> data include:</a:t>
          </a:r>
        </a:p>
      </dgm:t>
    </dgm:pt>
    <dgm:pt modelId="{2108F779-E011-4025-9E66-4E5F9AB6A8F4}" type="parTrans" cxnId="{AA6EF094-19A6-410D-8AD3-3BAF1E9598FB}">
      <dgm:prSet/>
      <dgm:spPr/>
      <dgm:t>
        <a:bodyPr/>
        <a:lstStyle/>
        <a:p>
          <a:endParaRPr lang="en-US"/>
        </a:p>
      </dgm:t>
    </dgm:pt>
    <dgm:pt modelId="{C9FAE04B-BAFA-4C2C-8645-710BD49179C7}" type="sibTrans" cxnId="{AA6EF094-19A6-410D-8AD3-3BAF1E9598FB}">
      <dgm:prSet/>
      <dgm:spPr/>
      <dgm:t>
        <a:bodyPr/>
        <a:lstStyle/>
        <a:p>
          <a:endParaRPr lang="en-US"/>
        </a:p>
      </dgm:t>
    </dgm:pt>
    <dgm:pt modelId="{77482733-F57F-4C08-928B-FDFA5FF09B27}">
      <dgm:prSet>
        <dgm:style>
          <a:lnRef idx="0">
            <a:schemeClr val="accent3"/>
          </a:lnRef>
          <a:fillRef idx="3">
            <a:schemeClr val="accent3"/>
          </a:fillRef>
          <a:effectRef idx="3">
            <a:schemeClr val="accent3"/>
          </a:effectRef>
          <a:fontRef idx="minor">
            <a:schemeClr val="lt1"/>
          </a:fontRef>
        </dgm:style>
      </dgm:prSet>
      <dgm:spPr/>
      <dgm:t>
        <a:bodyPr/>
        <a:lstStyle/>
        <a:p>
          <a:r>
            <a:rPr lang="en-US" b="1" dirty="0"/>
            <a:t>Internal - </a:t>
          </a:r>
          <a:r>
            <a:rPr lang="en-US" dirty="0"/>
            <a:t>Information intended to be available to all Prowess Employees.</a:t>
          </a:r>
        </a:p>
      </dgm:t>
    </dgm:pt>
    <dgm:pt modelId="{933CF4A2-72DB-4BED-85FE-50AC8E8A6DD3}" type="parTrans" cxnId="{FE12CE98-87DF-43DA-9BE1-D8A58407DC09}">
      <dgm:prSet/>
      <dgm:spPr/>
      <dgm:t>
        <a:bodyPr/>
        <a:lstStyle/>
        <a:p>
          <a:endParaRPr lang="en-US"/>
        </a:p>
      </dgm:t>
    </dgm:pt>
    <dgm:pt modelId="{2F0C4FDA-C825-42C8-9859-4707A3FEA77A}" type="sibTrans" cxnId="{FE12CE98-87DF-43DA-9BE1-D8A58407DC09}">
      <dgm:prSet/>
      <dgm:spPr/>
      <dgm:t>
        <a:bodyPr/>
        <a:lstStyle/>
        <a:p>
          <a:endParaRPr lang="en-US"/>
        </a:p>
      </dgm:t>
    </dgm:pt>
    <dgm:pt modelId="{4DA2AD3F-8C1E-4695-8C87-BBEF9929F1B6}">
      <dgm:prSet>
        <dgm:style>
          <a:lnRef idx="0">
            <a:scrgbClr r="0" g="0" b="0"/>
          </a:lnRef>
          <a:fillRef idx="0">
            <a:scrgbClr r="0" g="0" b="0"/>
          </a:fillRef>
          <a:effectRef idx="0">
            <a:scrgbClr r="0" g="0" b="0"/>
          </a:effectRef>
          <a:fontRef idx="minor">
            <a:schemeClr val="accent3"/>
          </a:fontRef>
        </dgm:style>
      </dgm:prSet>
      <dgm:spPr>
        <a:noFill/>
        <a:ln w="9525" cap="flat" cmpd="sng" algn="ctr">
          <a:solidFill>
            <a:schemeClr val="accent3"/>
          </a:solidFill>
          <a:prstDash val="solid"/>
          <a:round/>
          <a:headEnd type="none" w="med" len="med"/>
          <a:tailEnd type="none" w="med" len="med"/>
        </a:ln>
      </dgm:spPr>
      <dgm:t>
        <a:bodyPr/>
        <a:lstStyle/>
        <a:p>
          <a:r>
            <a:rPr lang="en-US" dirty="0"/>
            <a:t>Internal information is information that functionally requires it to be made available to all employees to be useful.</a:t>
          </a:r>
        </a:p>
      </dgm:t>
    </dgm:pt>
    <dgm:pt modelId="{8D55CE69-CA4E-45FD-B777-D2C4092F05F5}" type="parTrans" cxnId="{99FFD17A-30D6-4A4A-8BC9-D37B92200927}">
      <dgm:prSet/>
      <dgm:spPr/>
      <dgm:t>
        <a:bodyPr/>
        <a:lstStyle/>
        <a:p>
          <a:endParaRPr lang="en-US"/>
        </a:p>
      </dgm:t>
    </dgm:pt>
    <dgm:pt modelId="{0A89FE70-61D3-4584-94B1-57D0F92830DD}" type="sibTrans" cxnId="{99FFD17A-30D6-4A4A-8BC9-D37B92200927}">
      <dgm:prSet/>
      <dgm:spPr/>
      <dgm:t>
        <a:bodyPr/>
        <a:lstStyle/>
        <a:p>
          <a:endParaRPr lang="en-US"/>
        </a:p>
      </dgm:t>
    </dgm:pt>
    <dgm:pt modelId="{29CCAC99-C2F2-4456-ADA1-6D41E6F9551D}">
      <dgm:prSet>
        <dgm:style>
          <a:lnRef idx="0">
            <a:scrgbClr r="0" g="0" b="0"/>
          </a:lnRef>
          <a:fillRef idx="0">
            <a:scrgbClr r="0" g="0" b="0"/>
          </a:fillRef>
          <a:effectRef idx="0">
            <a:scrgbClr r="0" g="0" b="0"/>
          </a:effectRef>
          <a:fontRef idx="minor">
            <a:schemeClr val="accent3"/>
          </a:fontRef>
        </dgm:style>
      </dgm:prSet>
      <dgm:spPr>
        <a:noFill/>
        <a:ln w="9525" cap="flat" cmpd="sng" algn="ctr">
          <a:solidFill>
            <a:schemeClr val="accent3"/>
          </a:solidFill>
          <a:prstDash val="solid"/>
          <a:round/>
          <a:headEnd type="none" w="med" len="med"/>
          <a:tailEnd type="none" w="med" len="med"/>
        </a:ln>
      </dgm:spPr>
      <dgm:t>
        <a:bodyPr/>
        <a:lstStyle/>
        <a:p>
          <a:r>
            <a:rPr lang="en-US" dirty="0"/>
            <a:t>Examples of </a:t>
          </a:r>
          <a:r>
            <a:rPr lang="en-US" b="1" dirty="0"/>
            <a:t>Internal</a:t>
          </a:r>
          <a:r>
            <a:rPr lang="en-US" dirty="0"/>
            <a:t> information include:</a:t>
          </a:r>
        </a:p>
      </dgm:t>
    </dgm:pt>
    <dgm:pt modelId="{401FB74A-1FAA-45A7-8558-42D53953845F}" type="parTrans" cxnId="{0E88E4DD-EB26-4769-908C-F663653B4848}">
      <dgm:prSet/>
      <dgm:spPr/>
      <dgm:t>
        <a:bodyPr/>
        <a:lstStyle/>
        <a:p>
          <a:endParaRPr lang="en-US"/>
        </a:p>
      </dgm:t>
    </dgm:pt>
    <dgm:pt modelId="{B50B9ECF-B150-4F1A-A7B0-04F3D7AAF1D0}" type="sibTrans" cxnId="{0E88E4DD-EB26-4769-908C-F663653B4848}">
      <dgm:prSet/>
      <dgm:spPr/>
      <dgm:t>
        <a:bodyPr/>
        <a:lstStyle/>
        <a:p>
          <a:endParaRPr lang="en-US"/>
        </a:p>
      </dgm:t>
    </dgm:pt>
    <dgm:pt modelId="{841282DF-D54B-4978-9E12-FB3466E9F903}">
      <dgm:prSet>
        <dgm:style>
          <a:lnRef idx="0">
            <a:schemeClr val="dk1"/>
          </a:lnRef>
          <a:fillRef idx="3">
            <a:schemeClr val="dk1"/>
          </a:fillRef>
          <a:effectRef idx="3">
            <a:schemeClr val="dk1"/>
          </a:effectRef>
          <a:fontRef idx="minor">
            <a:schemeClr val="lt1"/>
          </a:fontRef>
        </dgm:style>
      </dgm:prSet>
      <dgm:spPr/>
      <dgm:t>
        <a:bodyPr/>
        <a:lstStyle/>
        <a:p>
          <a:r>
            <a:rPr lang="en-US" b="1"/>
            <a:t>Public</a:t>
          </a:r>
          <a:r>
            <a:rPr lang="en-US"/>
            <a:t> – Information not requiring any specialized access control.</a:t>
          </a:r>
        </a:p>
      </dgm:t>
    </dgm:pt>
    <dgm:pt modelId="{90996250-06C4-4BEC-8D5B-2B874E6A1460}" type="parTrans" cxnId="{682D6E46-C075-41A9-ACA6-9F79FF50947D}">
      <dgm:prSet/>
      <dgm:spPr/>
      <dgm:t>
        <a:bodyPr/>
        <a:lstStyle/>
        <a:p>
          <a:endParaRPr lang="en-US"/>
        </a:p>
      </dgm:t>
    </dgm:pt>
    <dgm:pt modelId="{F949FB34-41A6-467F-931E-CBA15FB76515}" type="sibTrans" cxnId="{682D6E46-C075-41A9-ACA6-9F79FF50947D}">
      <dgm:prSet/>
      <dgm:spPr/>
      <dgm:t>
        <a:bodyPr/>
        <a:lstStyle/>
        <a:p>
          <a:endParaRPr lang="en-US"/>
        </a:p>
      </dgm:t>
    </dgm:pt>
    <dgm:pt modelId="{6004C676-A733-4861-AD09-8154F4B74CDE}">
      <dgm:prSet>
        <dgm:style>
          <a:lnRef idx="0">
            <a:scrgbClr r="0" g="0" b="0"/>
          </a:lnRef>
          <a:fillRef idx="0">
            <a:scrgbClr r="0" g="0" b="0"/>
          </a:fillRef>
          <a:effectRef idx="0">
            <a:scrgbClr r="0" g="0" b="0"/>
          </a:effectRef>
          <a:fontRef idx="minor">
            <a:schemeClr val="dk1"/>
          </a:fontRef>
        </dgm:style>
      </dgm:prSet>
      <dgm:spPr>
        <a:noFill/>
        <a:ln w="9525" cap="flat" cmpd="sng" algn="ctr">
          <a:solidFill>
            <a:schemeClr val="dk1"/>
          </a:solidFill>
          <a:prstDash val="solid"/>
          <a:round/>
          <a:headEnd type="none" w="med" len="med"/>
          <a:tailEnd type="none" w="med" len="med"/>
        </a:ln>
      </dgm:spPr>
      <dgm:t>
        <a:bodyPr/>
        <a:lstStyle/>
        <a:p>
          <a:r>
            <a:rPr lang="en-US" dirty="0"/>
            <a:t>Poses no risk to Prowess if distributed or encountered internally or by a third party, as well as information intended to be distributed publicly.</a:t>
          </a:r>
        </a:p>
      </dgm:t>
    </dgm:pt>
    <dgm:pt modelId="{A748ADD6-790C-47F1-B860-A86EE0CC6129}" type="parTrans" cxnId="{0440741C-B973-4E4E-B10E-5CCE2FB2E7E3}">
      <dgm:prSet/>
      <dgm:spPr/>
      <dgm:t>
        <a:bodyPr/>
        <a:lstStyle/>
        <a:p>
          <a:endParaRPr lang="en-US"/>
        </a:p>
      </dgm:t>
    </dgm:pt>
    <dgm:pt modelId="{7AA70DD5-724F-43FE-B4AD-0E4EC59E67EB}" type="sibTrans" cxnId="{0440741C-B973-4E4E-B10E-5CCE2FB2E7E3}">
      <dgm:prSet/>
      <dgm:spPr/>
      <dgm:t>
        <a:bodyPr/>
        <a:lstStyle/>
        <a:p>
          <a:endParaRPr lang="en-US"/>
        </a:p>
      </dgm:t>
    </dgm:pt>
    <dgm:pt modelId="{68D236E5-C478-4E80-9D6F-250035EA3E53}">
      <dgm:prSet>
        <dgm:style>
          <a:lnRef idx="0">
            <a:scrgbClr r="0" g="0" b="0"/>
          </a:lnRef>
          <a:fillRef idx="0">
            <a:scrgbClr r="0" g="0" b="0"/>
          </a:fillRef>
          <a:effectRef idx="0">
            <a:scrgbClr r="0" g="0" b="0"/>
          </a:effectRef>
          <a:fontRef idx="minor">
            <a:schemeClr val="dk1"/>
          </a:fontRef>
        </dgm:style>
      </dgm:prSet>
      <dgm:spPr>
        <a:noFill/>
        <a:ln w="9525" cap="flat" cmpd="sng" algn="ctr">
          <a:solidFill>
            <a:schemeClr val="dk1"/>
          </a:solidFill>
          <a:prstDash val="solid"/>
          <a:round/>
          <a:headEnd type="none" w="med" len="med"/>
          <a:tailEnd type="none" w="med" len="med"/>
        </a:ln>
      </dgm:spPr>
      <dgm:t>
        <a:bodyPr/>
        <a:lstStyle/>
        <a:p>
          <a:r>
            <a:rPr lang="en-US" dirty="0"/>
            <a:t>Examples of </a:t>
          </a:r>
          <a:r>
            <a:rPr lang="en-US" b="1" dirty="0"/>
            <a:t>Public</a:t>
          </a:r>
          <a:r>
            <a:rPr lang="en-US" dirty="0"/>
            <a:t> data include:</a:t>
          </a:r>
        </a:p>
      </dgm:t>
    </dgm:pt>
    <dgm:pt modelId="{3EE592A0-633B-4369-B2CB-8B0FC08C881F}" type="parTrans" cxnId="{E5EB0F8F-7998-4909-859F-E91A66193E5C}">
      <dgm:prSet/>
      <dgm:spPr/>
      <dgm:t>
        <a:bodyPr/>
        <a:lstStyle/>
        <a:p>
          <a:endParaRPr lang="en-US"/>
        </a:p>
      </dgm:t>
    </dgm:pt>
    <dgm:pt modelId="{D993C53B-33E3-4536-B472-B818F990AEBC}" type="sibTrans" cxnId="{E5EB0F8F-7998-4909-859F-E91A66193E5C}">
      <dgm:prSet/>
      <dgm:spPr/>
      <dgm:t>
        <a:bodyPr/>
        <a:lstStyle/>
        <a:p>
          <a:endParaRPr lang="en-US"/>
        </a:p>
      </dgm:t>
    </dgm:pt>
    <dgm:pt modelId="{23A9D835-5269-4400-9291-1181ED49A938}">
      <dgm:prSet>
        <dgm:style>
          <a:lnRef idx="0">
            <a:scrgbClr r="0" g="0" b="0"/>
          </a:lnRef>
          <a:fillRef idx="0">
            <a:scrgbClr r="0" g="0" b="0"/>
          </a:fillRef>
          <a:effectRef idx="0">
            <a:scrgbClr r="0" g="0" b="0"/>
          </a:effectRef>
          <a:fontRef idx="minor">
            <a:schemeClr val="accent2"/>
          </a:fontRef>
        </dgm:style>
      </dgm:prSet>
      <dgm:spPr>
        <a:noFill/>
        <a:ln w="9525" cap="flat" cmpd="sng" algn="ctr">
          <a:solidFill>
            <a:schemeClr val="accent2"/>
          </a:solidFill>
          <a:prstDash val="solid"/>
          <a:round/>
          <a:headEnd type="none" w="med" len="med"/>
          <a:tailEnd type="none" w="med" len="med"/>
        </a:ln>
      </dgm:spPr>
      <dgm:t>
        <a:bodyPr/>
        <a:lstStyle/>
        <a:p>
          <a:r>
            <a:rPr lang="en-US" dirty="0"/>
            <a:t>Prowess intellectual property (project-related data), </a:t>
          </a:r>
        </a:p>
      </dgm:t>
    </dgm:pt>
    <dgm:pt modelId="{C31380CD-7724-46AE-916F-61EEBD7DC664}" type="parTrans" cxnId="{8150087F-C881-4BD3-AFA1-D524F3FBDD28}">
      <dgm:prSet/>
      <dgm:spPr/>
      <dgm:t>
        <a:bodyPr/>
        <a:lstStyle/>
        <a:p>
          <a:endParaRPr lang="en-US"/>
        </a:p>
      </dgm:t>
    </dgm:pt>
    <dgm:pt modelId="{60EC20CF-BDA0-4999-BF1B-04204A43F287}" type="sibTrans" cxnId="{8150087F-C881-4BD3-AFA1-D524F3FBDD28}">
      <dgm:prSet/>
      <dgm:spPr/>
      <dgm:t>
        <a:bodyPr/>
        <a:lstStyle/>
        <a:p>
          <a:endParaRPr lang="en-US"/>
        </a:p>
      </dgm:t>
    </dgm:pt>
    <dgm:pt modelId="{A7B0A742-67ED-417E-A22D-0EAE7FC8669F}">
      <dgm:prSet>
        <dgm:style>
          <a:lnRef idx="0">
            <a:scrgbClr r="0" g="0" b="0"/>
          </a:lnRef>
          <a:fillRef idx="0">
            <a:scrgbClr r="0" g="0" b="0"/>
          </a:fillRef>
          <a:effectRef idx="0">
            <a:scrgbClr r="0" g="0" b="0"/>
          </a:effectRef>
          <a:fontRef idx="minor">
            <a:schemeClr val="accent2"/>
          </a:fontRef>
        </dgm:style>
      </dgm:prSet>
      <dgm:spPr>
        <a:noFill/>
        <a:ln w="9525" cap="flat" cmpd="sng" algn="ctr">
          <a:solidFill>
            <a:schemeClr val="accent2"/>
          </a:solidFill>
          <a:prstDash val="solid"/>
          <a:round/>
          <a:headEnd type="none" w="med" len="med"/>
          <a:tailEnd type="none" w="med" len="med"/>
        </a:ln>
      </dgm:spPr>
      <dgm:t>
        <a:bodyPr/>
        <a:lstStyle/>
        <a:p>
          <a:r>
            <a:rPr lang="en-US" dirty="0"/>
            <a:t>Prowess systems architecture diagrams, </a:t>
          </a:r>
        </a:p>
      </dgm:t>
    </dgm:pt>
    <dgm:pt modelId="{90B6696E-C6EB-480E-A466-4A816ADEA4BC}" type="parTrans" cxnId="{56294719-7565-4FC8-AD62-A3DE2F530E7E}">
      <dgm:prSet/>
      <dgm:spPr/>
      <dgm:t>
        <a:bodyPr/>
        <a:lstStyle/>
        <a:p>
          <a:endParaRPr lang="en-US"/>
        </a:p>
      </dgm:t>
    </dgm:pt>
    <dgm:pt modelId="{D31A7B29-BBC0-457D-8BE2-7BCCC3065941}" type="sibTrans" cxnId="{56294719-7565-4FC8-AD62-A3DE2F530E7E}">
      <dgm:prSet/>
      <dgm:spPr/>
      <dgm:t>
        <a:bodyPr/>
        <a:lstStyle/>
        <a:p>
          <a:endParaRPr lang="en-US"/>
        </a:p>
      </dgm:t>
    </dgm:pt>
    <dgm:pt modelId="{1D3351D6-AF21-4086-8B50-75F0CBA110B1}">
      <dgm:prSet>
        <dgm:style>
          <a:lnRef idx="0">
            <a:scrgbClr r="0" g="0" b="0"/>
          </a:lnRef>
          <a:fillRef idx="0">
            <a:scrgbClr r="0" g="0" b="0"/>
          </a:fillRef>
          <a:effectRef idx="0">
            <a:scrgbClr r="0" g="0" b="0"/>
          </a:effectRef>
          <a:fontRef idx="minor">
            <a:schemeClr val="accent2"/>
          </a:fontRef>
        </dgm:style>
      </dgm:prSet>
      <dgm:spPr>
        <a:noFill/>
        <a:ln w="9525" cap="flat" cmpd="sng" algn="ctr">
          <a:solidFill>
            <a:schemeClr val="accent2"/>
          </a:solidFill>
          <a:prstDash val="solid"/>
          <a:round/>
          <a:headEnd type="none" w="med" len="med"/>
          <a:tailEnd type="none" w="med" len="med"/>
        </a:ln>
      </dgm:spPr>
      <dgm:t>
        <a:bodyPr/>
        <a:lstStyle/>
        <a:p>
          <a:r>
            <a:rPr lang="en-US" dirty="0"/>
            <a:t>Financial information,</a:t>
          </a:r>
        </a:p>
      </dgm:t>
    </dgm:pt>
    <dgm:pt modelId="{37A4090B-F043-49C5-93B6-5DF477A0E800}" type="parTrans" cxnId="{B32C9850-3431-4A12-A1FA-38B55B000831}">
      <dgm:prSet/>
      <dgm:spPr/>
      <dgm:t>
        <a:bodyPr/>
        <a:lstStyle/>
        <a:p>
          <a:endParaRPr lang="en-US"/>
        </a:p>
      </dgm:t>
    </dgm:pt>
    <dgm:pt modelId="{E0541847-FC4E-4EFF-A8FE-330A172E1F8A}" type="sibTrans" cxnId="{B32C9850-3431-4A12-A1FA-38B55B000831}">
      <dgm:prSet/>
      <dgm:spPr/>
      <dgm:t>
        <a:bodyPr/>
        <a:lstStyle/>
        <a:p>
          <a:endParaRPr lang="en-US"/>
        </a:p>
      </dgm:t>
    </dgm:pt>
    <dgm:pt modelId="{06D2FC0D-AF56-48EE-AC74-80706D4F605C}">
      <dgm:prSet>
        <dgm:style>
          <a:lnRef idx="0">
            <a:scrgbClr r="0" g="0" b="0"/>
          </a:lnRef>
          <a:fillRef idx="0">
            <a:scrgbClr r="0" g="0" b="0"/>
          </a:fillRef>
          <a:effectRef idx="0">
            <a:scrgbClr r="0" g="0" b="0"/>
          </a:effectRef>
          <a:fontRef idx="minor">
            <a:schemeClr val="accent2"/>
          </a:fontRef>
        </dgm:style>
      </dgm:prSet>
      <dgm:spPr>
        <a:noFill/>
        <a:ln w="9525" cap="flat" cmpd="sng" algn="ctr">
          <a:solidFill>
            <a:schemeClr val="accent2"/>
          </a:solidFill>
          <a:prstDash val="solid"/>
          <a:round/>
          <a:headEnd type="none" w="med" len="med"/>
          <a:tailEnd type="none" w="med" len="med"/>
        </a:ln>
      </dgm:spPr>
      <dgm:t>
        <a:bodyPr/>
        <a:lstStyle/>
        <a:p>
          <a:r>
            <a:rPr lang="en-US" dirty="0"/>
            <a:t>Business performance information, </a:t>
          </a:r>
        </a:p>
      </dgm:t>
    </dgm:pt>
    <dgm:pt modelId="{6CFC360C-A6F9-48B2-9983-C97717FDFB9C}" type="parTrans" cxnId="{EB153A10-0979-41BE-9D59-A13CE97C9F63}">
      <dgm:prSet/>
      <dgm:spPr/>
      <dgm:t>
        <a:bodyPr/>
        <a:lstStyle/>
        <a:p>
          <a:endParaRPr lang="en-US"/>
        </a:p>
      </dgm:t>
    </dgm:pt>
    <dgm:pt modelId="{1DD1E0B9-6027-424A-8163-6883168060E4}" type="sibTrans" cxnId="{EB153A10-0979-41BE-9D59-A13CE97C9F63}">
      <dgm:prSet/>
      <dgm:spPr/>
      <dgm:t>
        <a:bodyPr/>
        <a:lstStyle/>
        <a:p>
          <a:endParaRPr lang="en-US"/>
        </a:p>
      </dgm:t>
    </dgm:pt>
    <dgm:pt modelId="{A153C65C-C184-471F-8816-719BD93E1CA6}">
      <dgm:prSet>
        <dgm:style>
          <a:lnRef idx="0">
            <a:scrgbClr r="0" g="0" b="0"/>
          </a:lnRef>
          <a:fillRef idx="0">
            <a:scrgbClr r="0" g="0" b="0"/>
          </a:fillRef>
          <a:effectRef idx="0">
            <a:scrgbClr r="0" g="0" b="0"/>
          </a:effectRef>
          <a:fontRef idx="minor">
            <a:schemeClr val="accent2"/>
          </a:fontRef>
        </dgm:style>
      </dgm:prSet>
      <dgm:spPr>
        <a:noFill/>
        <a:ln w="9525" cap="flat" cmpd="sng" algn="ctr">
          <a:solidFill>
            <a:schemeClr val="accent2"/>
          </a:solidFill>
          <a:prstDash val="solid"/>
          <a:round/>
          <a:headEnd type="none" w="med" len="med"/>
          <a:tailEnd type="none" w="med" len="med"/>
        </a:ln>
      </dgm:spPr>
      <dgm:t>
        <a:bodyPr/>
        <a:lstStyle/>
        <a:p>
          <a:r>
            <a:rPr lang="en-US" dirty="0"/>
            <a:t>Business-related email or chat communications</a:t>
          </a:r>
        </a:p>
      </dgm:t>
    </dgm:pt>
    <dgm:pt modelId="{9DADD9F5-2045-45C0-B23D-AABD14A7F02C}" type="parTrans" cxnId="{481C84B4-C6BE-4AE7-8E24-47A0DB3AE40C}">
      <dgm:prSet/>
      <dgm:spPr/>
      <dgm:t>
        <a:bodyPr/>
        <a:lstStyle/>
        <a:p>
          <a:endParaRPr lang="en-US"/>
        </a:p>
      </dgm:t>
    </dgm:pt>
    <dgm:pt modelId="{813B6F02-EB2D-476C-A8FF-4305444A1AF5}" type="sibTrans" cxnId="{481C84B4-C6BE-4AE7-8E24-47A0DB3AE40C}">
      <dgm:prSet/>
      <dgm:spPr/>
      <dgm:t>
        <a:bodyPr/>
        <a:lstStyle/>
        <a:p>
          <a:endParaRPr lang="en-US"/>
        </a:p>
      </dgm:t>
    </dgm:pt>
    <dgm:pt modelId="{D75CA9D5-EF4D-4147-988C-D6B02F915F16}">
      <dgm:prSet>
        <dgm:style>
          <a:lnRef idx="0">
            <a:scrgbClr r="0" g="0" b="0"/>
          </a:lnRef>
          <a:fillRef idx="0">
            <a:scrgbClr r="0" g="0" b="0"/>
          </a:fillRef>
          <a:effectRef idx="0">
            <a:scrgbClr r="0" g="0" b="0"/>
          </a:effectRef>
          <a:fontRef idx="minor">
            <a:schemeClr val="accent3"/>
          </a:fontRef>
        </dgm:style>
      </dgm:prSet>
      <dgm:spPr>
        <a:noFill/>
        <a:ln w="9525" cap="flat" cmpd="sng" algn="ctr">
          <a:solidFill>
            <a:schemeClr val="accent3"/>
          </a:solidFill>
          <a:prstDash val="solid"/>
          <a:round/>
          <a:headEnd type="none" w="med" len="med"/>
          <a:tailEnd type="none" w="med" len="med"/>
        </a:ln>
      </dgm:spPr>
      <dgm:t>
        <a:bodyPr/>
        <a:lstStyle/>
        <a:p>
          <a:r>
            <a:rPr lang="en-US" dirty="0"/>
            <a:t>Internal email and IM-based communications regarding business operations, </a:t>
          </a:r>
        </a:p>
      </dgm:t>
    </dgm:pt>
    <dgm:pt modelId="{08312CF4-7DCB-4E88-8F39-0FA20380C86D}" type="parTrans" cxnId="{6CD43288-1EF0-4F47-BC4F-A3173EB69E94}">
      <dgm:prSet/>
      <dgm:spPr/>
      <dgm:t>
        <a:bodyPr/>
        <a:lstStyle/>
        <a:p>
          <a:endParaRPr lang="en-US"/>
        </a:p>
      </dgm:t>
    </dgm:pt>
    <dgm:pt modelId="{4693AC92-6C7A-4CAC-8A5A-25BEA9D08BC9}" type="sibTrans" cxnId="{6CD43288-1EF0-4F47-BC4F-A3173EB69E94}">
      <dgm:prSet/>
      <dgm:spPr/>
      <dgm:t>
        <a:bodyPr/>
        <a:lstStyle/>
        <a:p>
          <a:endParaRPr lang="en-US"/>
        </a:p>
      </dgm:t>
    </dgm:pt>
    <dgm:pt modelId="{AC03D367-B59F-47D5-BDDA-FA38F73F897B}">
      <dgm:prSet>
        <dgm:style>
          <a:lnRef idx="0">
            <a:scrgbClr r="0" g="0" b="0"/>
          </a:lnRef>
          <a:fillRef idx="0">
            <a:scrgbClr r="0" g="0" b="0"/>
          </a:fillRef>
          <a:effectRef idx="0">
            <a:scrgbClr r="0" g="0" b="0"/>
          </a:effectRef>
          <a:fontRef idx="minor">
            <a:schemeClr val="accent3"/>
          </a:fontRef>
        </dgm:style>
      </dgm:prSet>
      <dgm:spPr>
        <a:noFill/>
        <a:ln w="9525" cap="flat" cmpd="sng" algn="ctr">
          <a:solidFill>
            <a:schemeClr val="accent3"/>
          </a:solidFill>
          <a:prstDash val="solid"/>
          <a:round/>
          <a:headEnd type="none" w="med" len="med"/>
          <a:tailEnd type="none" w="med" len="med"/>
        </a:ln>
      </dgm:spPr>
      <dgm:t>
        <a:bodyPr/>
        <a:lstStyle/>
        <a:p>
          <a:r>
            <a:rPr lang="en-US" dirty="0"/>
            <a:t>Internal meetings and recordings, </a:t>
          </a:r>
        </a:p>
      </dgm:t>
    </dgm:pt>
    <dgm:pt modelId="{74A428FF-6502-4432-BEFF-C9567D6858B6}" type="parTrans" cxnId="{C92CB232-36DB-4928-BD63-C4038A73363C}">
      <dgm:prSet/>
      <dgm:spPr/>
      <dgm:t>
        <a:bodyPr/>
        <a:lstStyle/>
        <a:p>
          <a:endParaRPr lang="en-US"/>
        </a:p>
      </dgm:t>
    </dgm:pt>
    <dgm:pt modelId="{9763EACC-7A6F-4134-B9A6-8CAB9CA11284}" type="sibTrans" cxnId="{C92CB232-36DB-4928-BD63-C4038A73363C}">
      <dgm:prSet/>
      <dgm:spPr/>
      <dgm:t>
        <a:bodyPr/>
        <a:lstStyle/>
        <a:p>
          <a:endParaRPr lang="en-US"/>
        </a:p>
      </dgm:t>
    </dgm:pt>
    <dgm:pt modelId="{4769EF18-2A71-4C4B-9528-18BB6746FAE1}">
      <dgm:prSet>
        <dgm:style>
          <a:lnRef idx="0">
            <a:scrgbClr r="0" g="0" b="0"/>
          </a:lnRef>
          <a:fillRef idx="0">
            <a:scrgbClr r="0" g="0" b="0"/>
          </a:fillRef>
          <a:effectRef idx="0">
            <a:scrgbClr r="0" g="0" b="0"/>
          </a:effectRef>
          <a:fontRef idx="minor">
            <a:schemeClr val="accent3"/>
          </a:fontRef>
        </dgm:style>
      </dgm:prSet>
      <dgm:spPr>
        <a:noFill/>
        <a:ln w="9525" cap="flat" cmpd="sng" algn="ctr">
          <a:solidFill>
            <a:schemeClr val="accent3"/>
          </a:solidFill>
          <a:prstDash val="solid"/>
          <a:round/>
          <a:headEnd type="none" w="med" len="med"/>
          <a:tailEnd type="none" w="med" len="med"/>
        </a:ln>
      </dgm:spPr>
      <dgm:t>
        <a:bodyPr/>
        <a:lstStyle/>
        <a:p>
          <a:r>
            <a:rPr lang="en-US" dirty="0"/>
            <a:t>Organization charts, </a:t>
          </a:r>
        </a:p>
      </dgm:t>
    </dgm:pt>
    <dgm:pt modelId="{7747CCB9-A068-4F52-97F0-2999AFBEACE3}" type="parTrans" cxnId="{99E45E76-7E15-4F38-A90F-B7FFE5173387}">
      <dgm:prSet/>
      <dgm:spPr/>
      <dgm:t>
        <a:bodyPr/>
        <a:lstStyle/>
        <a:p>
          <a:endParaRPr lang="en-US"/>
        </a:p>
      </dgm:t>
    </dgm:pt>
    <dgm:pt modelId="{8B1F60DB-BADB-49D7-AF06-0696E902FC87}" type="sibTrans" cxnId="{99E45E76-7E15-4F38-A90F-B7FFE5173387}">
      <dgm:prSet/>
      <dgm:spPr/>
      <dgm:t>
        <a:bodyPr/>
        <a:lstStyle/>
        <a:p>
          <a:endParaRPr lang="en-US"/>
        </a:p>
      </dgm:t>
    </dgm:pt>
    <dgm:pt modelId="{9DDA6ABF-28E8-42B3-9AAE-388BAAB7AB20}">
      <dgm:prSet>
        <dgm:style>
          <a:lnRef idx="0">
            <a:scrgbClr r="0" g="0" b="0"/>
          </a:lnRef>
          <a:fillRef idx="0">
            <a:scrgbClr r="0" g="0" b="0"/>
          </a:fillRef>
          <a:effectRef idx="0">
            <a:scrgbClr r="0" g="0" b="0"/>
          </a:effectRef>
          <a:fontRef idx="minor">
            <a:schemeClr val="accent3"/>
          </a:fontRef>
        </dgm:style>
      </dgm:prSet>
      <dgm:spPr>
        <a:noFill/>
        <a:ln w="9525" cap="flat" cmpd="sng" algn="ctr">
          <a:solidFill>
            <a:schemeClr val="accent3"/>
          </a:solidFill>
          <a:prstDash val="solid"/>
          <a:round/>
          <a:headEnd type="none" w="med" len="med"/>
          <a:tailEnd type="none" w="med" len="med"/>
        </a:ln>
      </dgm:spPr>
      <dgm:t>
        <a:bodyPr/>
        <a:lstStyle/>
        <a:p>
          <a:r>
            <a:rPr lang="en-US" dirty="0"/>
            <a:t>Internal procedures or policies such as SOP documents and company calendars</a:t>
          </a:r>
        </a:p>
      </dgm:t>
    </dgm:pt>
    <dgm:pt modelId="{B6387909-137C-4CFD-A8BA-99EEDFB6E1DD}" type="parTrans" cxnId="{A743BF26-9775-491B-B0E3-5C9AB8009359}">
      <dgm:prSet/>
      <dgm:spPr/>
      <dgm:t>
        <a:bodyPr/>
        <a:lstStyle/>
        <a:p>
          <a:endParaRPr lang="en-US"/>
        </a:p>
      </dgm:t>
    </dgm:pt>
    <dgm:pt modelId="{B7D9F8CC-8974-400B-89BC-988A2D16AF4A}" type="sibTrans" cxnId="{A743BF26-9775-491B-B0E3-5C9AB8009359}">
      <dgm:prSet/>
      <dgm:spPr/>
      <dgm:t>
        <a:bodyPr/>
        <a:lstStyle/>
        <a:p>
          <a:endParaRPr lang="en-US"/>
        </a:p>
      </dgm:t>
    </dgm:pt>
    <dgm:pt modelId="{593267DB-1945-4305-BA2D-DCA5FABDFB3F}">
      <dgm:prSet>
        <dgm:style>
          <a:lnRef idx="0">
            <a:scrgbClr r="0" g="0" b="0"/>
          </a:lnRef>
          <a:fillRef idx="0">
            <a:scrgbClr r="0" g="0" b="0"/>
          </a:fillRef>
          <a:effectRef idx="0">
            <a:scrgbClr r="0" g="0" b="0"/>
          </a:effectRef>
          <a:fontRef idx="minor">
            <a:schemeClr val="dk1"/>
          </a:fontRef>
        </dgm:style>
      </dgm:prSet>
      <dgm:spPr>
        <a:noFill/>
        <a:ln w="9525" cap="flat" cmpd="sng" algn="ctr">
          <a:solidFill>
            <a:schemeClr val="dk1"/>
          </a:solidFill>
          <a:prstDash val="solid"/>
          <a:round/>
          <a:headEnd type="none" w="med" len="med"/>
          <a:tailEnd type="none" w="med" len="med"/>
        </a:ln>
      </dgm:spPr>
      <dgm:t>
        <a:bodyPr/>
        <a:lstStyle/>
        <a:p>
          <a:endParaRPr lang="en-US" dirty="0"/>
        </a:p>
      </dgm:t>
    </dgm:pt>
    <dgm:pt modelId="{88073498-2849-46E2-B7E4-E29B087EF41A}" type="parTrans" cxnId="{68E6F728-2D2F-4DDF-B23F-AE84AB0643F3}">
      <dgm:prSet/>
      <dgm:spPr/>
      <dgm:t>
        <a:bodyPr/>
        <a:lstStyle/>
        <a:p>
          <a:endParaRPr lang="en-US"/>
        </a:p>
      </dgm:t>
    </dgm:pt>
    <dgm:pt modelId="{F4FC9717-8E54-457A-90FA-21C7BADFED76}" type="sibTrans" cxnId="{68E6F728-2D2F-4DDF-B23F-AE84AB0643F3}">
      <dgm:prSet/>
      <dgm:spPr/>
      <dgm:t>
        <a:bodyPr/>
        <a:lstStyle/>
        <a:p>
          <a:endParaRPr lang="en-US"/>
        </a:p>
      </dgm:t>
    </dgm:pt>
    <dgm:pt modelId="{EB013425-FF7F-4A95-BAF3-4A1380CDDBBB}">
      <dgm:prSet>
        <dgm:style>
          <a:lnRef idx="0">
            <a:scrgbClr r="0" g="0" b="0"/>
          </a:lnRef>
          <a:fillRef idx="0">
            <a:scrgbClr r="0" g="0" b="0"/>
          </a:fillRef>
          <a:effectRef idx="0">
            <a:scrgbClr r="0" g="0" b="0"/>
          </a:effectRef>
          <a:fontRef idx="minor">
            <a:schemeClr val="dk1"/>
          </a:fontRef>
        </dgm:style>
      </dgm:prSet>
      <dgm:spPr>
        <a:noFill/>
        <a:ln w="9525" cap="flat" cmpd="sng" algn="ctr">
          <a:solidFill>
            <a:schemeClr val="dk1"/>
          </a:solidFill>
          <a:prstDash val="solid"/>
          <a:round/>
          <a:headEnd type="none" w="med" len="med"/>
          <a:tailEnd type="none" w="med" len="med"/>
        </a:ln>
      </dgm:spPr>
      <dgm:t>
        <a:bodyPr/>
        <a:lstStyle/>
        <a:p>
          <a:r>
            <a:rPr lang="en-US" dirty="0"/>
            <a:t>Published works for intended for general audiences</a:t>
          </a:r>
        </a:p>
      </dgm:t>
    </dgm:pt>
    <dgm:pt modelId="{C1E13E08-7E03-4E11-A3C7-BD32471B7404}" type="parTrans" cxnId="{6E4F399E-A53A-4B36-A201-307B236B1091}">
      <dgm:prSet/>
      <dgm:spPr/>
      <dgm:t>
        <a:bodyPr/>
        <a:lstStyle/>
        <a:p>
          <a:endParaRPr lang="en-US"/>
        </a:p>
      </dgm:t>
    </dgm:pt>
    <dgm:pt modelId="{3EA2BEAF-EB94-40CD-A816-68DA44F7C152}" type="sibTrans" cxnId="{6E4F399E-A53A-4B36-A201-307B236B1091}">
      <dgm:prSet/>
      <dgm:spPr/>
      <dgm:t>
        <a:bodyPr/>
        <a:lstStyle/>
        <a:p>
          <a:endParaRPr lang="en-US"/>
        </a:p>
      </dgm:t>
    </dgm:pt>
    <dgm:pt modelId="{E7B6893D-BC12-46EA-B1CD-F9C646920E1F}">
      <dgm:prSet>
        <dgm:style>
          <a:lnRef idx="0">
            <a:scrgbClr r="0" g="0" b="0"/>
          </a:lnRef>
          <a:fillRef idx="0">
            <a:scrgbClr r="0" g="0" b="0"/>
          </a:fillRef>
          <a:effectRef idx="0">
            <a:scrgbClr r="0" g="0" b="0"/>
          </a:effectRef>
          <a:fontRef idx="minor">
            <a:schemeClr val="dk1"/>
          </a:fontRef>
        </dgm:style>
      </dgm:prSet>
      <dgm:spPr>
        <a:noFill/>
        <a:ln w="9525" cap="flat" cmpd="sng" algn="ctr">
          <a:solidFill>
            <a:schemeClr val="dk1"/>
          </a:solidFill>
          <a:prstDash val="solid"/>
          <a:round/>
          <a:headEnd type="none" w="med" len="med"/>
          <a:tailEnd type="none" w="med" len="med"/>
        </a:ln>
      </dgm:spPr>
      <dgm:t>
        <a:bodyPr/>
        <a:lstStyle/>
        <a:p>
          <a:r>
            <a:rPr lang="en-US" dirty="0"/>
            <a:t>Website and Marketing materials</a:t>
          </a:r>
        </a:p>
      </dgm:t>
    </dgm:pt>
    <dgm:pt modelId="{6F250DE9-F803-49F7-84D5-2E7001FC5EFB}" type="parTrans" cxnId="{7D144DA6-1928-4256-89A9-774DFB5803D0}">
      <dgm:prSet/>
      <dgm:spPr/>
      <dgm:t>
        <a:bodyPr/>
        <a:lstStyle/>
        <a:p>
          <a:endParaRPr lang="en-US"/>
        </a:p>
      </dgm:t>
    </dgm:pt>
    <dgm:pt modelId="{097BCBBC-F17D-4DE8-8073-6B13D9374E2B}" type="sibTrans" cxnId="{7D144DA6-1928-4256-89A9-774DFB5803D0}">
      <dgm:prSet/>
      <dgm:spPr/>
      <dgm:t>
        <a:bodyPr/>
        <a:lstStyle/>
        <a:p>
          <a:endParaRPr lang="en-US"/>
        </a:p>
      </dgm:t>
    </dgm:pt>
    <dgm:pt modelId="{07496DF2-00F0-4C0A-B547-AABD8B144061}">
      <dgm:prSet>
        <dgm:style>
          <a:lnRef idx="0">
            <a:scrgbClr r="0" g="0" b="0"/>
          </a:lnRef>
          <a:fillRef idx="0">
            <a:scrgbClr r="0" g="0" b="0"/>
          </a:fillRef>
          <a:effectRef idx="0">
            <a:scrgbClr r="0" g="0" b="0"/>
          </a:effectRef>
          <a:fontRef idx="minor">
            <a:schemeClr val="dk1"/>
          </a:fontRef>
        </dgm:style>
      </dgm:prSet>
      <dgm:spPr>
        <a:noFill/>
        <a:ln w="9525" cap="flat" cmpd="sng" algn="ctr">
          <a:solidFill>
            <a:schemeClr val="dk1"/>
          </a:solidFill>
          <a:prstDash val="solid"/>
          <a:round/>
          <a:headEnd type="none" w="med" len="med"/>
          <a:tailEnd type="none" w="med" len="med"/>
        </a:ln>
      </dgm:spPr>
      <dgm:t>
        <a:bodyPr/>
        <a:lstStyle/>
        <a:p>
          <a:endParaRPr lang="en-US" dirty="0"/>
        </a:p>
      </dgm:t>
    </dgm:pt>
    <dgm:pt modelId="{6902115C-4409-4CD8-9C98-278C347D7A37}" type="parTrans" cxnId="{427257B6-F243-46F6-9CBC-206DA85CA693}">
      <dgm:prSet/>
      <dgm:spPr/>
      <dgm:t>
        <a:bodyPr/>
        <a:lstStyle/>
        <a:p>
          <a:endParaRPr lang="en-US"/>
        </a:p>
      </dgm:t>
    </dgm:pt>
    <dgm:pt modelId="{0E751C8B-AC84-42CD-A104-35B9E07B0752}" type="sibTrans" cxnId="{427257B6-F243-46F6-9CBC-206DA85CA693}">
      <dgm:prSet/>
      <dgm:spPr/>
      <dgm:t>
        <a:bodyPr/>
        <a:lstStyle/>
        <a:p>
          <a:endParaRPr lang="en-US"/>
        </a:p>
      </dgm:t>
    </dgm:pt>
    <dgm:pt modelId="{5B7C41D0-002B-4CC4-8730-FF5326262D32}">
      <dgm:prSet>
        <dgm:style>
          <a:lnRef idx="0">
            <a:scrgbClr r="0" g="0" b="0"/>
          </a:lnRef>
          <a:fillRef idx="0">
            <a:scrgbClr r="0" g="0" b="0"/>
          </a:fillRef>
          <a:effectRef idx="0">
            <a:scrgbClr r="0" g="0" b="0"/>
          </a:effectRef>
          <a:fontRef idx="minor">
            <a:schemeClr val="accent3"/>
          </a:fontRef>
        </dgm:style>
      </dgm:prSet>
      <dgm:spPr>
        <a:noFill/>
        <a:ln w="9525" cap="flat" cmpd="sng" algn="ctr">
          <a:solidFill>
            <a:schemeClr val="accent3"/>
          </a:solidFill>
          <a:prstDash val="solid"/>
          <a:round/>
          <a:headEnd type="none" w="med" len="med"/>
          <a:tailEnd type="none" w="med" len="med"/>
        </a:ln>
      </dgm:spPr>
      <dgm:t>
        <a:bodyPr/>
        <a:lstStyle/>
        <a:p>
          <a:endParaRPr lang="en-US" dirty="0"/>
        </a:p>
      </dgm:t>
    </dgm:pt>
    <dgm:pt modelId="{2009473F-86FA-4BA7-AEE3-A7C3B4C55F7A}" type="parTrans" cxnId="{2A5F8F91-67F6-4E98-A8C9-BF917F27C479}">
      <dgm:prSet/>
      <dgm:spPr/>
      <dgm:t>
        <a:bodyPr/>
        <a:lstStyle/>
        <a:p>
          <a:endParaRPr lang="en-US"/>
        </a:p>
      </dgm:t>
    </dgm:pt>
    <dgm:pt modelId="{6017B2C2-6245-4071-AF11-7D02255AFE54}" type="sibTrans" cxnId="{2A5F8F91-67F6-4E98-A8C9-BF917F27C479}">
      <dgm:prSet/>
      <dgm:spPr/>
      <dgm:t>
        <a:bodyPr/>
        <a:lstStyle/>
        <a:p>
          <a:endParaRPr lang="en-US"/>
        </a:p>
      </dgm:t>
    </dgm:pt>
    <dgm:pt modelId="{17A02CBE-82C3-4ADF-AD6C-95602967B23A}">
      <dgm:prSet>
        <dgm:style>
          <a:lnRef idx="0">
            <a:scrgbClr r="0" g="0" b="0"/>
          </a:lnRef>
          <a:fillRef idx="0">
            <a:scrgbClr r="0" g="0" b="0"/>
          </a:fillRef>
          <a:effectRef idx="0">
            <a:scrgbClr r="0" g="0" b="0"/>
          </a:effectRef>
          <a:fontRef idx="minor">
            <a:schemeClr val="accent2"/>
          </a:fontRef>
        </dgm:style>
      </dgm:prSet>
      <dgm:spPr>
        <a:noFill/>
        <a:ln w="9525" cap="flat" cmpd="sng" algn="ctr">
          <a:solidFill>
            <a:schemeClr val="accent2"/>
          </a:solidFill>
          <a:prstDash val="solid"/>
          <a:round/>
          <a:headEnd type="none" w="med" len="med"/>
          <a:tailEnd type="none" w="med" len="med"/>
        </a:ln>
      </dgm:spPr>
      <dgm:t>
        <a:bodyPr/>
        <a:lstStyle/>
        <a:p>
          <a:endParaRPr lang="en-US" dirty="0"/>
        </a:p>
      </dgm:t>
    </dgm:pt>
    <dgm:pt modelId="{71B4CBB8-B24D-4740-9F01-5BAE57607FB8}" type="parTrans" cxnId="{3EAE871C-B715-4D3A-A632-F93A21C3170D}">
      <dgm:prSet/>
      <dgm:spPr/>
      <dgm:t>
        <a:bodyPr/>
        <a:lstStyle/>
        <a:p>
          <a:endParaRPr lang="en-US"/>
        </a:p>
      </dgm:t>
    </dgm:pt>
    <dgm:pt modelId="{61C8F642-784E-4F6A-A84F-08A7BA34CB2A}" type="sibTrans" cxnId="{3EAE871C-B715-4D3A-A632-F93A21C3170D}">
      <dgm:prSet/>
      <dgm:spPr/>
      <dgm:t>
        <a:bodyPr/>
        <a:lstStyle/>
        <a:p>
          <a:endParaRPr lang="en-US"/>
        </a:p>
      </dgm:t>
    </dgm:pt>
    <dgm:pt modelId="{76CF2138-D2AF-4DA2-B0E2-81437E2022FA}">
      <dgm:prSet>
        <dgm:style>
          <a:lnRef idx="0">
            <a:scrgbClr r="0" g="0" b="0"/>
          </a:lnRef>
          <a:fillRef idx="0">
            <a:scrgbClr r="0" g="0" b="0"/>
          </a:fillRef>
          <a:effectRef idx="0">
            <a:scrgbClr r="0" g="0" b="0"/>
          </a:effectRef>
          <a:fontRef idx="minor">
            <a:schemeClr val="accent2"/>
          </a:fontRef>
        </dgm:style>
      </dgm:prSet>
      <dgm:spPr>
        <a:noFill/>
        <a:ln w="9525" cap="flat" cmpd="sng" algn="ctr">
          <a:solidFill>
            <a:schemeClr val="accent2"/>
          </a:solidFill>
          <a:prstDash val="solid"/>
          <a:round/>
          <a:headEnd type="none" w="med" len="med"/>
          <a:tailEnd type="none" w="med" len="med"/>
        </a:ln>
      </dgm:spPr>
      <dgm:t>
        <a:bodyPr/>
        <a:lstStyle/>
        <a:p>
          <a:r>
            <a:rPr lang="en-US" dirty="0"/>
            <a:t>PHI and PII</a:t>
          </a:r>
        </a:p>
      </dgm:t>
    </dgm:pt>
    <dgm:pt modelId="{47F9084F-1B98-4E37-A622-DCB015B3CD99}" type="parTrans" cxnId="{DE913FA6-9BCC-4084-A720-EAD28D7F05FB}">
      <dgm:prSet/>
      <dgm:spPr/>
      <dgm:t>
        <a:bodyPr/>
        <a:lstStyle/>
        <a:p>
          <a:endParaRPr lang="en-US"/>
        </a:p>
      </dgm:t>
    </dgm:pt>
    <dgm:pt modelId="{5F5259C3-5C9B-44F7-8ED0-6822D2B5710A}" type="sibTrans" cxnId="{DE913FA6-9BCC-4084-A720-EAD28D7F05FB}">
      <dgm:prSet/>
      <dgm:spPr/>
      <dgm:t>
        <a:bodyPr/>
        <a:lstStyle/>
        <a:p>
          <a:endParaRPr lang="en-US"/>
        </a:p>
      </dgm:t>
    </dgm:pt>
    <dgm:pt modelId="{11E0C600-1F4E-45C8-8A42-42A4A15B18CF}">
      <dgm:prSet>
        <dgm:style>
          <a:lnRef idx="0">
            <a:scrgbClr r="0" g="0" b="0"/>
          </a:lnRef>
          <a:fillRef idx="0">
            <a:scrgbClr r="0" g="0" b="0"/>
          </a:fillRef>
          <a:effectRef idx="0">
            <a:scrgbClr r="0" g="0" b="0"/>
          </a:effectRef>
          <a:fontRef idx="minor">
            <a:schemeClr val="accent2"/>
          </a:fontRef>
        </dgm:style>
      </dgm:prSet>
      <dgm:spPr>
        <a:noFill/>
        <a:ln w="9525" cap="flat" cmpd="sng" algn="ctr">
          <a:solidFill>
            <a:schemeClr val="accent2"/>
          </a:solidFill>
          <a:prstDash val="solid"/>
          <a:round/>
          <a:headEnd type="none" w="med" len="med"/>
          <a:tailEnd type="none" w="med" len="med"/>
        </a:ln>
      </dgm:spPr>
      <dgm:t>
        <a:bodyPr/>
        <a:lstStyle/>
        <a:p>
          <a:r>
            <a:rPr lang="en-US" dirty="0"/>
            <a:t>Passwords or access codes, </a:t>
          </a:r>
        </a:p>
      </dgm:t>
    </dgm:pt>
    <dgm:pt modelId="{B88453AF-5935-4FE9-9DD6-B002E5A7F6C5}" type="parTrans" cxnId="{A23B2987-A6FC-4C30-8DA4-7AB0546249BE}">
      <dgm:prSet/>
      <dgm:spPr/>
      <dgm:t>
        <a:bodyPr/>
        <a:lstStyle/>
        <a:p>
          <a:endParaRPr lang="en-US"/>
        </a:p>
      </dgm:t>
    </dgm:pt>
    <dgm:pt modelId="{2A1CD6B2-CA52-4C51-A5F3-4260C6603DC7}" type="sibTrans" cxnId="{A23B2987-A6FC-4C30-8DA4-7AB0546249BE}">
      <dgm:prSet/>
      <dgm:spPr/>
      <dgm:t>
        <a:bodyPr/>
        <a:lstStyle/>
        <a:p>
          <a:endParaRPr lang="en-US"/>
        </a:p>
      </dgm:t>
    </dgm:pt>
    <dgm:pt modelId="{7903CDB2-A04F-4AE6-8149-3DEAAAC5D150}">
      <dgm:prSet>
        <dgm:style>
          <a:lnRef idx="0">
            <a:scrgbClr r="0" g="0" b="0"/>
          </a:lnRef>
          <a:fillRef idx="0">
            <a:scrgbClr r="0" g="0" b="0"/>
          </a:fillRef>
          <a:effectRef idx="0">
            <a:scrgbClr r="0" g="0" b="0"/>
          </a:effectRef>
          <a:fontRef idx="minor">
            <a:schemeClr val="accent2"/>
          </a:fontRef>
        </dgm:style>
      </dgm:prSet>
      <dgm:spPr>
        <a:noFill/>
        <a:ln w="9525" cap="flat" cmpd="sng" algn="ctr">
          <a:solidFill>
            <a:schemeClr val="accent2"/>
          </a:solidFill>
          <a:prstDash val="solid"/>
          <a:round/>
          <a:headEnd type="none" w="med" len="med"/>
          <a:tailEnd type="none" w="med" len="med"/>
        </a:ln>
      </dgm:spPr>
      <dgm:t>
        <a:bodyPr/>
        <a:lstStyle/>
        <a:p>
          <a:r>
            <a:rPr lang="en-US" dirty="0"/>
            <a:t>Some employee information including background checks, </a:t>
          </a:r>
        </a:p>
      </dgm:t>
    </dgm:pt>
    <dgm:pt modelId="{8A26B9D4-942F-4C89-AF0E-8AA4A94DE314}" type="parTrans" cxnId="{7CFB7BC4-C76C-4E28-931E-0A9FDBC1459A}">
      <dgm:prSet/>
      <dgm:spPr/>
      <dgm:t>
        <a:bodyPr/>
        <a:lstStyle/>
        <a:p>
          <a:endParaRPr lang="en-US"/>
        </a:p>
      </dgm:t>
    </dgm:pt>
    <dgm:pt modelId="{D84348EC-ACBF-4F52-A06B-F18A8223D860}" type="sibTrans" cxnId="{7CFB7BC4-C76C-4E28-931E-0A9FDBC1459A}">
      <dgm:prSet/>
      <dgm:spPr/>
      <dgm:t>
        <a:bodyPr/>
        <a:lstStyle/>
        <a:p>
          <a:endParaRPr lang="en-US"/>
        </a:p>
      </dgm:t>
    </dgm:pt>
    <dgm:pt modelId="{10440057-2EFE-4FCD-968B-D54505F6AA93}">
      <dgm:prSet>
        <dgm:style>
          <a:lnRef idx="0">
            <a:scrgbClr r="0" g="0" b="0"/>
          </a:lnRef>
          <a:fillRef idx="0">
            <a:scrgbClr r="0" g="0" b="0"/>
          </a:fillRef>
          <a:effectRef idx="0">
            <a:scrgbClr r="0" g="0" b="0"/>
          </a:effectRef>
          <a:fontRef idx="minor">
            <a:schemeClr val="accent2"/>
          </a:fontRef>
        </dgm:style>
      </dgm:prSet>
      <dgm:spPr>
        <a:noFill/>
        <a:ln w="9525" cap="flat" cmpd="sng" algn="ctr">
          <a:solidFill>
            <a:schemeClr val="accent2"/>
          </a:solidFill>
          <a:prstDash val="solid"/>
          <a:round/>
          <a:headEnd type="none" w="med" len="med"/>
          <a:tailEnd type="none" w="med" len="med"/>
        </a:ln>
      </dgm:spPr>
      <dgm:t>
        <a:bodyPr/>
        <a:lstStyle/>
        <a:p>
          <a:r>
            <a:rPr lang="en-US" dirty="0"/>
            <a:t>Strategic plans or data about unannounced business plans or products, mergers, acquisitions, or otherwise highly sensitive business information</a:t>
          </a:r>
        </a:p>
      </dgm:t>
    </dgm:pt>
    <dgm:pt modelId="{F2224DBC-B302-4F1E-ABAB-1B31947560A9}" type="parTrans" cxnId="{CA221E4E-90FD-48FB-B8DC-2CD3A5E7C2D6}">
      <dgm:prSet/>
      <dgm:spPr/>
      <dgm:t>
        <a:bodyPr/>
        <a:lstStyle/>
        <a:p>
          <a:endParaRPr lang="en-US"/>
        </a:p>
      </dgm:t>
    </dgm:pt>
    <dgm:pt modelId="{B870CD75-C4F1-4093-B939-95080EE0CDA2}" type="sibTrans" cxnId="{CA221E4E-90FD-48FB-B8DC-2CD3A5E7C2D6}">
      <dgm:prSet/>
      <dgm:spPr/>
      <dgm:t>
        <a:bodyPr/>
        <a:lstStyle/>
        <a:p>
          <a:endParaRPr lang="en-US"/>
        </a:p>
      </dgm:t>
    </dgm:pt>
    <dgm:pt modelId="{42B246A4-0BB1-4969-8061-E64334634C53}" type="pres">
      <dgm:prSet presAssocID="{184C8EEE-962B-4830-81EB-542181712D4E}" presName="Name0" presStyleCnt="0">
        <dgm:presLayoutVars>
          <dgm:dir/>
          <dgm:animLvl val="lvl"/>
          <dgm:resizeHandles val="exact"/>
        </dgm:presLayoutVars>
      </dgm:prSet>
      <dgm:spPr/>
    </dgm:pt>
    <dgm:pt modelId="{FC0835F7-0F73-4E64-9F5D-2ABF78137CC6}" type="pres">
      <dgm:prSet presAssocID="{CCA97A3F-6215-48D9-8102-B03985AD3EC5}" presName="composite" presStyleCnt="0"/>
      <dgm:spPr/>
    </dgm:pt>
    <dgm:pt modelId="{F1E86C37-EFC6-4B48-ACEF-342FE3BEC736}" type="pres">
      <dgm:prSet presAssocID="{CCA97A3F-6215-48D9-8102-B03985AD3EC5}" presName="parTx" presStyleLbl="alignNode1" presStyleIdx="0" presStyleCnt="4">
        <dgm:presLayoutVars>
          <dgm:chMax val="0"/>
          <dgm:chPref val="0"/>
          <dgm:bulletEnabled val="1"/>
        </dgm:presLayoutVars>
      </dgm:prSet>
      <dgm:spPr/>
    </dgm:pt>
    <dgm:pt modelId="{BCE89E17-CAA5-4018-8D1C-9794BB9B7077}" type="pres">
      <dgm:prSet presAssocID="{CCA97A3F-6215-48D9-8102-B03985AD3EC5}" presName="desTx" presStyleLbl="alignAccFollowNode1" presStyleIdx="0" presStyleCnt="4">
        <dgm:presLayoutVars>
          <dgm:bulletEnabled val="1"/>
        </dgm:presLayoutVars>
      </dgm:prSet>
      <dgm:spPr/>
    </dgm:pt>
    <dgm:pt modelId="{B2D7426C-2589-4859-8AB9-AC94A351437C}" type="pres">
      <dgm:prSet presAssocID="{FAC62C99-81E0-4557-B250-26AE9B9817CF}" presName="space" presStyleCnt="0"/>
      <dgm:spPr/>
    </dgm:pt>
    <dgm:pt modelId="{A29EDAAC-CCA7-4EDC-85B6-0218D5248715}" type="pres">
      <dgm:prSet presAssocID="{5B56CD12-EE6A-42CC-8D79-24994B77F7D0}" presName="composite" presStyleCnt="0"/>
      <dgm:spPr/>
    </dgm:pt>
    <dgm:pt modelId="{8E8E5A43-5AC7-4CEC-9F2E-DDA217F85102}" type="pres">
      <dgm:prSet presAssocID="{5B56CD12-EE6A-42CC-8D79-24994B77F7D0}" presName="parTx" presStyleLbl="alignNode1" presStyleIdx="1" presStyleCnt="4">
        <dgm:presLayoutVars>
          <dgm:chMax val="0"/>
          <dgm:chPref val="0"/>
          <dgm:bulletEnabled val="1"/>
        </dgm:presLayoutVars>
      </dgm:prSet>
      <dgm:spPr/>
    </dgm:pt>
    <dgm:pt modelId="{38906B1E-C26F-4D63-85B0-FC471A1BF25E}" type="pres">
      <dgm:prSet presAssocID="{5B56CD12-EE6A-42CC-8D79-24994B77F7D0}" presName="desTx" presStyleLbl="alignAccFollowNode1" presStyleIdx="1" presStyleCnt="4">
        <dgm:presLayoutVars>
          <dgm:bulletEnabled val="1"/>
        </dgm:presLayoutVars>
      </dgm:prSet>
      <dgm:spPr/>
    </dgm:pt>
    <dgm:pt modelId="{5555322B-5C39-4180-8556-11A263BC34AE}" type="pres">
      <dgm:prSet presAssocID="{75091272-02D2-4AE7-B1A5-6D90FCD1E32E}" presName="space" presStyleCnt="0"/>
      <dgm:spPr/>
    </dgm:pt>
    <dgm:pt modelId="{F6F5A7AB-56BA-4793-9DC5-0252EB66AD2A}" type="pres">
      <dgm:prSet presAssocID="{77482733-F57F-4C08-928B-FDFA5FF09B27}" presName="composite" presStyleCnt="0"/>
      <dgm:spPr/>
    </dgm:pt>
    <dgm:pt modelId="{7D86B689-6455-4E3D-99D8-032D30295EEB}" type="pres">
      <dgm:prSet presAssocID="{77482733-F57F-4C08-928B-FDFA5FF09B27}" presName="parTx" presStyleLbl="alignNode1" presStyleIdx="2" presStyleCnt="4">
        <dgm:presLayoutVars>
          <dgm:chMax val="0"/>
          <dgm:chPref val="0"/>
          <dgm:bulletEnabled val="1"/>
        </dgm:presLayoutVars>
      </dgm:prSet>
      <dgm:spPr/>
    </dgm:pt>
    <dgm:pt modelId="{7C1AA188-9E53-4A24-9E29-BED51A9D293F}" type="pres">
      <dgm:prSet presAssocID="{77482733-F57F-4C08-928B-FDFA5FF09B27}" presName="desTx" presStyleLbl="alignAccFollowNode1" presStyleIdx="2" presStyleCnt="4">
        <dgm:presLayoutVars>
          <dgm:bulletEnabled val="1"/>
        </dgm:presLayoutVars>
      </dgm:prSet>
      <dgm:spPr/>
    </dgm:pt>
    <dgm:pt modelId="{43212DF0-8DA0-40EF-B78D-2145061BE497}" type="pres">
      <dgm:prSet presAssocID="{2F0C4FDA-C825-42C8-9859-4707A3FEA77A}" presName="space" presStyleCnt="0"/>
      <dgm:spPr/>
    </dgm:pt>
    <dgm:pt modelId="{513618BC-67F0-4D60-80F1-A5723E7D2CB3}" type="pres">
      <dgm:prSet presAssocID="{841282DF-D54B-4978-9E12-FB3466E9F903}" presName="composite" presStyleCnt="0"/>
      <dgm:spPr/>
    </dgm:pt>
    <dgm:pt modelId="{361DA73C-D48A-4105-8F9F-8A769F242B99}" type="pres">
      <dgm:prSet presAssocID="{841282DF-D54B-4978-9E12-FB3466E9F903}" presName="parTx" presStyleLbl="alignNode1" presStyleIdx="3" presStyleCnt="4">
        <dgm:presLayoutVars>
          <dgm:chMax val="0"/>
          <dgm:chPref val="0"/>
          <dgm:bulletEnabled val="1"/>
        </dgm:presLayoutVars>
      </dgm:prSet>
      <dgm:spPr/>
    </dgm:pt>
    <dgm:pt modelId="{9F6C0888-33F4-4679-9396-75C35561846B}" type="pres">
      <dgm:prSet presAssocID="{841282DF-D54B-4978-9E12-FB3466E9F903}" presName="desTx" presStyleLbl="alignAccFollowNode1" presStyleIdx="3" presStyleCnt="4">
        <dgm:presLayoutVars>
          <dgm:bulletEnabled val="1"/>
        </dgm:presLayoutVars>
      </dgm:prSet>
      <dgm:spPr/>
    </dgm:pt>
  </dgm:ptLst>
  <dgm:cxnLst>
    <dgm:cxn modelId="{E2C2060D-3A8E-47AF-A16C-7D5DB9B068DB}" type="presOf" srcId="{184C8EEE-962B-4830-81EB-542181712D4E}" destId="{42B246A4-0BB1-4969-8061-E64334634C53}" srcOrd="0" destOrd="0" presId="urn:microsoft.com/office/officeart/2005/8/layout/hList1"/>
    <dgm:cxn modelId="{EB153A10-0979-41BE-9D59-A13CE97C9F63}" srcId="{D1FB7CE3-D0E6-4701-962D-7A365D6A7738}" destId="{06D2FC0D-AF56-48EE-AC74-80706D4F605C}" srcOrd="3" destOrd="0" parTransId="{6CFC360C-A6F9-48B2-9983-C97717FDFB9C}" sibTransId="{1DD1E0B9-6027-424A-8163-6883168060E4}"/>
    <dgm:cxn modelId="{4488C010-18BB-48A9-BE24-37F7038A4C9C}" type="presOf" srcId="{17A02CBE-82C3-4ADF-AD6C-95602967B23A}" destId="{38906B1E-C26F-4D63-85B0-FC471A1BF25E}" srcOrd="0" destOrd="1" presId="urn:microsoft.com/office/officeart/2005/8/layout/hList1"/>
    <dgm:cxn modelId="{5FAC0A12-62DA-4BB1-8A45-049B0F50D1F1}" type="presOf" srcId="{7903CDB2-A04F-4AE6-8149-3DEAAAC5D150}" destId="{BCE89E17-CAA5-4018-8D1C-9794BB9B7077}" srcOrd="0" destOrd="5" presId="urn:microsoft.com/office/officeart/2005/8/layout/hList1"/>
    <dgm:cxn modelId="{56294719-7565-4FC8-AD62-A3DE2F530E7E}" srcId="{D1FB7CE3-D0E6-4701-962D-7A365D6A7738}" destId="{A7B0A742-67ED-417E-A22D-0EAE7FC8669F}" srcOrd="1" destOrd="0" parTransId="{90B6696E-C6EB-480E-A466-4A816ADEA4BC}" sibTransId="{D31A7B29-BBC0-457D-8BE2-7BCCC3065941}"/>
    <dgm:cxn modelId="{0440741C-B973-4E4E-B10E-5CCE2FB2E7E3}" srcId="{841282DF-D54B-4978-9E12-FB3466E9F903}" destId="{6004C676-A733-4861-AD09-8154F4B74CDE}" srcOrd="0" destOrd="0" parTransId="{A748ADD6-790C-47F1-B860-A86EE0CC6129}" sibTransId="{7AA70DD5-724F-43FE-B4AD-0E4EC59E67EB}"/>
    <dgm:cxn modelId="{3EAE871C-B715-4D3A-A632-F93A21C3170D}" srcId="{5B56CD12-EE6A-42CC-8D79-24994B77F7D0}" destId="{17A02CBE-82C3-4ADF-AD6C-95602967B23A}" srcOrd="1" destOrd="0" parTransId="{71B4CBB8-B24D-4740-9F01-5BAE57607FB8}" sibTransId="{61C8F642-784E-4F6A-A84F-08A7BA34CB2A}"/>
    <dgm:cxn modelId="{C0015F21-CA74-438C-BBD6-3E61A8D903FA}" type="presOf" srcId="{1D3351D6-AF21-4086-8B50-75F0CBA110B1}" destId="{38906B1E-C26F-4D63-85B0-FC471A1BF25E}" srcOrd="0" destOrd="5" presId="urn:microsoft.com/office/officeart/2005/8/layout/hList1"/>
    <dgm:cxn modelId="{A743BF26-9775-491B-B0E3-5C9AB8009359}" srcId="{29CCAC99-C2F2-4456-ADA1-6D41E6F9551D}" destId="{9DDA6ABF-28E8-42B3-9AAE-388BAAB7AB20}" srcOrd="3" destOrd="0" parTransId="{B6387909-137C-4CFD-A8BA-99EEDFB6E1DD}" sibTransId="{B7D9F8CC-8974-400B-89BC-988A2D16AF4A}"/>
    <dgm:cxn modelId="{68E6F728-2D2F-4DDF-B23F-AE84AB0643F3}" srcId="{841282DF-D54B-4978-9E12-FB3466E9F903}" destId="{593267DB-1945-4305-BA2D-DCA5FABDFB3F}" srcOrd="3" destOrd="0" parTransId="{88073498-2849-46E2-B7E4-E29B087EF41A}" sibTransId="{F4FC9717-8E54-457A-90FA-21C7BADFED76}"/>
    <dgm:cxn modelId="{69ED032A-91AA-46D8-872A-383C93FA8A9E}" type="presOf" srcId="{68D236E5-C478-4E80-9D6F-250035EA3E53}" destId="{9F6C0888-33F4-4679-9396-75C35561846B}" srcOrd="0" destOrd="2" presId="urn:microsoft.com/office/officeart/2005/8/layout/hList1"/>
    <dgm:cxn modelId="{16834E2F-807B-4F9F-B7F6-DBAAE0875462}" type="presOf" srcId="{593267DB-1945-4305-BA2D-DCA5FABDFB3F}" destId="{9F6C0888-33F4-4679-9396-75C35561846B}" srcOrd="0" destOrd="5" presId="urn:microsoft.com/office/officeart/2005/8/layout/hList1"/>
    <dgm:cxn modelId="{C92CB232-36DB-4928-BD63-C4038A73363C}" srcId="{29CCAC99-C2F2-4456-ADA1-6D41E6F9551D}" destId="{AC03D367-B59F-47D5-BDDA-FA38F73F897B}" srcOrd="1" destOrd="0" parTransId="{74A428FF-6502-4432-BEFF-C9567D6858B6}" sibTransId="{9763EACC-7A6F-4134-B9A6-8CAB9CA11284}"/>
    <dgm:cxn modelId="{E17F7539-7544-44EF-A850-F360C8214280}" type="presOf" srcId="{8BFAB79C-AF4B-4ACF-9C09-7B9E54ED01F3}" destId="{BCE89E17-CAA5-4018-8D1C-9794BB9B7077}" srcOrd="0" destOrd="0" presId="urn:microsoft.com/office/officeart/2005/8/layout/hList1"/>
    <dgm:cxn modelId="{FDF9133A-F2C3-4CF5-BC2C-C10C954FAF95}" type="presOf" srcId="{29CCAC99-C2F2-4456-ADA1-6D41E6F9551D}" destId="{7C1AA188-9E53-4A24-9E29-BED51A9D293F}" srcOrd="0" destOrd="2" presId="urn:microsoft.com/office/officeart/2005/8/layout/hList1"/>
    <dgm:cxn modelId="{682D6E46-C075-41A9-ACA6-9F79FF50947D}" srcId="{184C8EEE-962B-4830-81EB-542181712D4E}" destId="{841282DF-D54B-4978-9E12-FB3466E9F903}" srcOrd="3" destOrd="0" parTransId="{90996250-06C4-4BEC-8D5B-2B874E6A1460}" sibTransId="{F949FB34-41A6-467F-931E-CBA15FB76515}"/>
    <dgm:cxn modelId="{9737E646-D940-4489-A5BD-1CAFC5510FAF}" type="presOf" srcId="{23A9D835-5269-4400-9291-1181ED49A938}" destId="{38906B1E-C26F-4D63-85B0-FC471A1BF25E}" srcOrd="0" destOrd="3" presId="urn:microsoft.com/office/officeart/2005/8/layout/hList1"/>
    <dgm:cxn modelId="{F126FB67-E66D-4E9D-9F70-F165A2CB9D05}" type="presOf" srcId="{841282DF-D54B-4978-9E12-FB3466E9F903}" destId="{361DA73C-D48A-4105-8F9F-8A769F242B99}" srcOrd="0" destOrd="0" presId="urn:microsoft.com/office/officeart/2005/8/layout/hList1"/>
    <dgm:cxn modelId="{068D7649-B591-4CEF-8FB1-C5257C6FA141}" type="presOf" srcId="{E7B6893D-BC12-46EA-B1CD-F9C646920E1F}" destId="{9F6C0888-33F4-4679-9396-75C35561846B}" srcOrd="0" destOrd="4" presId="urn:microsoft.com/office/officeart/2005/8/layout/hList1"/>
    <dgm:cxn modelId="{78987E4B-EA78-4FD3-A4CE-FD71B7A615F9}" type="presOf" srcId="{5B7C41D0-002B-4CC4-8730-FF5326262D32}" destId="{7C1AA188-9E53-4A24-9E29-BED51A9D293F}" srcOrd="0" destOrd="1" presId="urn:microsoft.com/office/officeart/2005/8/layout/hList1"/>
    <dgm:cxn modelId="{1E5D7F4B-0D23-41A0-BA1F-85FC59BA9795}" type="presOf" srcId="{10440057-2EFE-4FCD-968B-D54505F6AA93}" destId="{BCE89E17-CAA5-4018-8D1C-9794BB9B7077}" srcOrd="0" destOrd="6" presId="urn:microsoft.com/office/officeart/2005/8/layout/hList1"/>
    <dgm:cxn modelId="{CA221E4E-90FD-48FB-B8DC-2CD3A5E7C2D6}" srcId="{CCA97A3F-6215-48D9-8102-B03985AD3EC5}" destId="{10440057-2EFE-4FCD-968B-D54505F6AA93}" srcOrd="6" destOrd="0" parTransId="{F2224DBC-B302-4F1E-ABAB-1B31947560A9}" sibTransId="{B870CD75-C4F1-4093-B939-95080EE0CDA2}"/>
    <dgm:cxn modelId="{B32C9850-3431-4A12-A1FA-38B55B000831}" srcId="{D1FB7CE3-D0E6-4701-962D-7A365D6A7738}" destId="{1D3351D6-AF21-4086-8B50-75F0CBA110B1}" srcOrd="2" destOrd="0" parTransId="{37A4090B-F043-49C5-93B6-5DF477A0E800}" sibTransId="{E0541847-FC4E-4EFF-A8FE-330A172E1F8A}"/>
    <dgm:cxn modelId="{99E45E76-7E15-4F38-A90F-B7FFE5173387}" srcId="{29CCAC99-C2F2-4456-ADA1-6D41E6F9551D}" destId="{4769EF18-2A71-4C4B-9528-18BB6746FAE1}" srcOrd="2" destOrd="0" parTransId="{7747CCB9-A068-4F52-97F0-2999AFBEACE3}" sibTransId="{8B1F60DB-BADB-49D7-AF06-0696E902FC87}"/>
    <dgm:cxn modelId="{AF44015A-8B3D-4E38-9270-ADB34AE563D8}" type="presOf" srcId="{06D2FC0D-AF56-48EE-AC74-80706D4F605C}" destId="{38906B1E-C26F-4D63-85B0-FC471A1BF25E}" srcOrd="0" destOrd="6" presId="urn:microsoft.com/office/officeart/2005/8/layout/hList1"/>
    <dgm:cxn modelId="{99FFD17A-30D6-4A4A-8BC9-D37B92200927}" srcId="{77482733-F57F-4C08-928B-FDFA5FF09B27}" destId="{4DA2AD3F-8C1E-4695-8C87-BBEF9929F1B6}" srcOrd="0" destOrd="0" parTransId="{8D55CE69-CA4E-45FD-B777-D2C4092F05F5}" sibTransId="{0A89FE70-61D3-4584-94B1-57D0F92830DD}"/>
    <dgm:cxn modelId="{8150087F-C881-4BD3-AFA1-D524F3FBDD28}" srcId="{D1FB7CE3-D0E6-4701-962D-7A365D6A7738}" destId="{23A9D835-5269-4400-9291-1181ED49A938}" srcOrd="0" destOrd="0" parTransId="{C31380CD-7724-46AE-916F-61EEBD7DC664}" sibTransId="{60EC20CF-BDA0-4999-BF1B-04204A43F287}"/>
    <dgm:cxn modelId="{6B27BF84-0503-4C6E-B214-241EED1C8BE2}" type="presOf" srcId="{EB013425-FF7F-4A95-BAF3-4A1380CDDBBB}" destId="{9F6C0888-33F4-4679-9396-75C35561846B}" srcOrd="0" destOrd="3" presId="urn:microsoft.com/office/officeart/2005/8/layout/hList1"/>
    <dgm:cxn modelId="{3FB92586-46A9-4F55-BF6D-2799AC1DA1F4}" type="presOf" srcId="{11E0C600-1F4E-45C8-8A42-42A4A15B18CF}" destId="{BCE89E17-CAA5-4018-8D1C-9794BB9B7077}" srcOrd="0" destOrd="4" presId="urn:microsoft.com/office/officeart/2005/8/layout/hList1"/>
    <dgm:cxn modelId="{A23B2987-A6FC-4C30-8DA4-7AB0546249BE}" srcId="{CCA97A3F-6215-48D9-8102-B03985AD3EC5}" destId="{11E0C600-1F4E-45C8-8A42-42A4A15B18CF}" srcOrd="4" destOrd="0" parTransId="{B88453AF-5935-4FE9-9DD6-B002E5A7F6C5}" sibTransId="{2A1CD6B2-CA52-4C51-A5F3-4260C6603DC7}"/>
    <dgm:cxn modelId="{6CD43288-1EF0-4F47-BC4F-A3173EB69E94}" srcId="{29CCAC99-C2F2-4456-ADA1-6D41E6F9551D}" destId="{D75CA9D5-EF4D-4147-988C-D6B02F915F16}" srcOrd="0" destOrd="0" parTransId="{08312CF4-7DCB-4E88-8F39-0FA20380C86D}" sibTransId="{4693AC92-6C7A-4CAC-8A5A-25BEA9D08BC9}"/>
    <dgm:cxn modelId="{124A8789-C292-4CA0-A33E-A4B6AA528F33}" type="presOf" srcId="{76CF2138-D2AF-4DA2-B0E2-81437E2022FA}" destId="{BCE89E17-CAA5-4018-8D1C-9794BB9B7077}" srcOrd="0" destOrd="3" presId="urn:microsoft.com/office/officeart/2005/8/layout/hList1"/>
    <dgm:cxn modelId="{E5EB0F8F-7998-4909-859F-E91A66193E5C}" srcId="{841282DF-D54B-4978-9E12-FB3466E9F903}" destId="{68D236E5-C478-4E80-9D6F-250035EA3E53}" srcOrd="2" destOrd="0" parTransId="{3EE592A0-633B-4369-B2CB-8B0FC08C881F}" sibTransId="{D993C53B-33E3-4536-B472-B818F990AEBC}"/>
    <dgm:cxn modelId="{98B34F8F-0E0A-4174-B887-C9082B54D3A1}" type="presOf" srcId="{07496DF2-00F0-4C0A-B547-AABD8B144061}" destId="{9F6C0888-33F4-4679-9396-75C35561846B}" srcOrd="0" destOrd="1" presId="urn:microsoft.com/office/officeart/2005/8/layout/hList1"/>
    <dgm:cxn modelId="{2A5F8F91-67F6-4E98-A8C9-BF917F27C479}" srcId="{77482733-F57F-4C08-928B-FDFA5FF09B27}" destId="{5B7C41D0-002B-4CC4-8730-FF5326262D32}" srcOrd="1" destOrd="0" parTransId="{2009473F-86FA-4BA7-AEE3-A7C3B4C55F7A}" sibTransId="{6017B2C2-6245-4071-AF11-7D02255AFE54}"/>
    <dgm:cxn modelId="{0188C694-62B0-49FD-8BBB-454F205B2643}" type="presOf" srcId="{7D72DF4A-0143-477F-BEA4-D4486B2643E4}" destId="{BCE89E17-CAA5-4018-8D1C-9794BB9B7077}" srcOrd="0" destOrd="2" presId="urn:microsoft.com/office/officeart/2005/8/layout/hList1"/>
    <dgm:cxn modelId="{AA6EF094-19A6-410D-8AD3-3BAF1E9598FB}" srcId="{5B56CD12-EE6A-42CC-8D79-24994B77F7D0}" destId="{D1FB7CE3-D0E6-4701-962D-7A365D6A7738}" srcOrd="2" destOrd="0" parTransId="{2108F779-E011-4025-9E66-4E5F9AB6A8F4}" sibTransId="{C9FAE04B-BAFA-4C2C-8645-710BD49179C7}"/>
    <dgm:cxn modelId="{85035595-7E17-4386-8CD3-E72D5B47718B}" type="presOf" srcId="{4DA2AD3F-8C1E-4695-8C87-BBEF9929F1B6}" destId="{7C1AA188-9E53-4A24-9E29-BED51A9D293F}" srcOrd="0" destOrd="0" presId="urn:microsoft.com/office/officeart/2005/8/layout/hList1"/>
    <dgm:cxn modelId="{FE12CE98-87DF-43DA-9BE1-D8A58407DC09}" srcId="{184C8EEE-962B-4830-81EB-542181712D4E}" destId="{77482733-F57F-4C08-928B-FDFA5FF09B27}" srcOrd="2" destOrd="0" parTransId="{933CF4A2-72DB-4BED-85FE-50AC8E8A6DD3}" sibTransId="{2F0C4FDA-C825-42C8-9859-4707A3FEA77A}"/>
    <dgm:cxn modelId="{36B0009B-3DED-44EB-8A9B-AED88F525ABD}" type="presOf" srcId="{6004C676-A733-4861-AD09-8154F4B74CDE}" destId="{9F6C0888-33F4-4679-9396-75C35561846B}" srcOrd="0" destOrd="0" presId="urn:microsoft.com/office/officeart/2005/8/layout/hList1"/>
    <dgm:cxn modelId="{6E4F399E-A53A-4B36-A201-307B236B1091}" srcId="{68D236E5-C478-4E80-9D6F-250035EA3E53}" destId="{EB013425-FF7F-4A95-BAF3-4A1380CDDBBB}" srcOrd="0" destOrd="0" parTransId="{C1E13E08-7E03-4E11-A3C7-BD32471B7404}" sibTransId="{3EA2BEAF-EB94-40CD-A816-68DA44F7C152}"/>
    <dgm:cxn modelId="{68F6D1A0-A21E-4722-9616-261F770946DD}" type="presOf" srcId="{9DDA6ABF-28E8-42B3-9AAE-388BAAB7AB20}" destId="{7C1AA188-9E53-4A24-9E29-BED51A9D293F}" srcOrd="0" destOrd="6" presId="urn:microsoft.com/office/officeart/2005/8/layout/hList1"/>
    <dgm:cxn modelId="{A6B6BAA2-CCD7-4D45-92C9-049032A16E7E}" srcId="{CCA97A3F-6215-48D9-8102-B03985AD3EC5}" destId="{7D72DF4A-0143-477F-BEA4-D4486B2643E4}" srcOrd="2" destOrd="0" parTransId="{86B540CC-42E1-4258-9742-F5607D729033}" sibTransId="{3B3475AC-98FE-43C7-9BB4-93DAFD035AAB}"/>
    <dgm:cxn modelId="{011388A4-E51C-4038-92C6-85DD966F2B7C}" srcId="{184C8EEE-962B-4830-81EB-542181712D4E}" destId="{5B56CD12-EE6A-42CC-8D79-24994B77F7D0}" srcOrd="1" destOrd="0" parTransId="{57893BC1-B6EC-447A-A695-9AA4AE8B2261}" sibTransId="{75091272-02D2-4AE7-B1A5-6D90FCD1E32E}"/>
    <dgm:cxn modelId="{DE913FA6-9BCC-4084-A720-EAD28D7F05FB}" srcId="{CCA97A3F-6215-48D9-8102-B03985AD3EC5}" destId="{76CF2138-D2AF-4DA2-B0E2-81437E2022FA}" srcOrd="3" destOrd="0" parTransId="{47F9084F-1B98-4E37-A622-DCB015B3CD99}" sibTransId="{5F5259C3-5C9B-44F7-8ED0-6822D2B5710A}"/>
    <dgm:cxn modelId="{7D144DA6-1928-4256-89A9-774DFB5803D0}" srcId="{68D236E5-C478-4E80-9D6F-250035EA3E53}" destId="{E7B6893D-BC12-46EA-B1CD-F9C646920E1F}" srcOrd="1" destOrd="0" parTransId="{6F250DE9-F803-49F7-84D5-2E7001FC5EFB}" sibTransId="{097BCBBC-F17D-4DE8-8073-6B13D9374E2B}"/>
    <dgm:cxn modelId="{B71005B0-22E5-4536-9CB6-9E4BC68550CA}" type="presOf" srcId="{5B56CD12-EE6A-42CC-8D79-24994B77F7D0}" destId="{8E8E5A43-5AC7-4CEC-9F2E-DDA217F85102}" srcOrd="0" destOrd="0" presId="urn:microsoft.com/office/officeart/2005/8/layout/hList1"/>
    <dgm:cxn modelId="{481C84B4-C6BE-4AE7-8E24-47A0DB3AE40C}" srcId="{D1FB7CE3-D0E6-4701-962D-7A365D6A7738}" destId="{A153C65C-C184-471F-8816-719BD93E1CA6}" srcOrd="4" destOrd="0" parTransId="{9DADD9F5-2045-45C0-B23D-AABD14A7F02C}" sibTransId="{813B6F02-EB2D-476C-A8FF-4305444A1AF5}"/>
    <dgm:cxn modelId="{427257B6-F243-46F6-9CBC-206DA85CA693}" srcId="{841282DF-D54B-4978-9E12-FB3466E9F903}" destId="{07496DF2-00F0-4C0A-B547-AABD8B144061}" srcOrd="1" destOrd="0" parTransId="{6902115C-4409-4CD8-9C98-278C347D7A37}" sibTransId="{0E751C8B-AC84-42CD-A104-35B9E07B0752}"/>
    <dgm:cxn modelId="{20E1D4BD-FFFE-42FB-8431-F2A32DD83035}" srcId="{184C8EEE-962B-4830-81EB-542181712D4E}" destId="{CCA97A3F-6215-48D9-8102-B03985AD3EC5}" srcOrd="0" destOrd="0" parTransId="{3C421956-2106-4779-9FF4-35B07F2AA2DD}" sibTransId="{FAC62C99-81E0-4557-B250-26AE9B9817CF}"/>
    <dgm:cxn modelId="{85EFC9BE-3201-4D2B-A830-A29328CFE8C8}" type="presOf" srcId="{A153C65C-C184-471F-8816-719BD93E1CA6}" destId="{38906B1E-C26F-4D63-85B0-FC471A1BF25E}" srcOrd="0" destOrd="7" presId="urn:microsoft.com/office/officeart/2005/8/layout/hList1"/>
    <dgm:cxn modelId="{7CFB7BC4-C76C-4E28-931E-0A9FDBC1459A}" srcId="{CCA97A3F-6215-48D9-8102-B03985AD3EC5}" destId="{7903CDB2-A04F-4AE6-8149-3DEAAAC5D150}" srcOrd="5" destOrd="0" parTransId="{8A26B9D4-942F-4C89-AF0E-8AA4A94DE314}" sibTransId="{D84348EC-ACBF-4F52-A06B-F18A8223D860}"/>
    <dgm:cxn modelId="{87737CCB-C81E-4D9A-871D-A85F4A091C9A}" type="presOf" srcId="{CCA97A3F-6215-48D9-8102-B03985AD3EC5}" destId="{F1E86C37-EFC6-4B48-ACEF-342FE3BEC736}" srcOrd="0" destOrd="0" presId="urn:microsoft.com/office/officeart/2005/8/layout/hList1"/>
    <dgm:cxn modelId="{18361BCC-40FE-4887-925A-8162FE714F81}" type="presOf" srcId="{03D92411-6EA5-4672-B6DD-9F98D4D6D8FE}" destId="{BCE89E17-CAA5-4018-8D1C-9794BB9B7077}" srcOrd="0" destOrd="1" presId="urn:microsoft.com/office/officeart/2005/8/layout/hList1"/>
    <dgm:cxn modelId="{F57D0BD6-4262-44C8-B569-D10B681850F6}" type="presOf" srcId="{D1FB7CE3-D0E6-4701-962D-7A365D6A7738}" destId="{38906B1E-C26F-4D63-85B0-FC471A1BF25E}" srcOrd="0" destOrd="2" presId="urn:microsoft.com/office/officeart/2005/8/layout/hList1"/>
    <dgm:cxn modelId="{E3D2DBD8-4A2D-4758-90A5-6C87CC846302}" type="presOf" srcId="{E14E7335-D32D-4217-BD38-927B5440FEC9}" destId="{38906B1E-C26F-4D63-85B0-FC471A1BF25E}" srcOrd="0" destOrd="0" presId="urn:microsoft.com/office/officeart/2005/8/layout/hList1"/>
    <dgm:cxn modelId="{0E88E4DD-EB26-4769-908C-F663653B4848}" srcId="{77482733-F57F-4C08-928B-FDFA5FF09B27}" destId="{29CCAC99-C2F2-4456-ADA1-6D41E6F9551D}" srcOrd="2" destOrd="0" parTransId="{401FB74A-1FAA-45A7-8558-42D53953845F}" sibTransId="{B50B9ECF-B150-4F1A-A7B0-04F3D7AAF1D0}"/>
    <dgm:cxn modelId="{D829B6DE-311A-420B-821D-9D4D255ACBF3}" srcId="{CCA97A3F-6215-48D9-8102-B03985AD3EC5}" destId="{03D92411-6EA5-4672-B6DD-9F98D4D6D8FE}" srcOrd="1" destOrd="0" parTransId="{EC560F62-8CDB-4732-BC04-9704CBDBDE77}" sibTransId="{AB4B4962-2F5C-4093-8E79-644F4C4A69D3}"/>
    <dgm:cxn modelId="{061126E0-EBBD-4BB7-96F3-37D8678B663A}" type="presOf" srcId="{A7B0A742-67ED-417E-A22D-0EAE7FC8669F}" destId="{38906B1E-C26F-4D63-85B0-FC471A1BF25E}" srcOrd="0" destOrd="4" presId="urn:microsoft.com/office/officeart/2005/8/layout/hList1"/>
    <dgm:cxn modelId="{495FB4E1-5D78-4D8B-AA0C-E2DB78989ECD}" type="presOf" srcId="{77482733-F57F-4C08-928B-FDFA5FF09B27}" destId="{7D86B689-6455-4E3D-99D8-032D30295EEB}" srcOrd="0" destOrd="0" presId="urn:microsoft.com/office/officeart/2005/8/layout/hList1"/>
    <dgm:cxn modelId="{175A98E4-397D-41E2-95A9-3B12F3AACC7E}" type="presOf" srcId="{4769EF18-2A71-4C4B-9528-18BB6746FAE1}" destId="{7C1AA188-9E53-4A24-9E29-BED51A9D293F}" srcOrd="0" destOrd="5" presId="urn:microsoft.com/office/officeart/2005/8/layout/hList1"/>
    <dgm:cxn modelId="{1A36DDF1-00DB-4722-BADD-29E5386A0B22}" type="presOf" srcId="{AC03D367-B59F-47D5-BDDA-FA38F73F897B}" destId="{7C1AA188-9E53-4A24-9E29-BED51A9D293F}" srcOrd="0" destOrd="4" presId="urn:microsoft.com/office/officeart/2005/8/layout/hList1"/>
    <dgm:cxn modelId="{56C641F3-B0B5-4F11-9A43-B7EAA386BF1A}" srcId="{5B56CD12-EE6A-42CC-8D79-24994B77F7D0}" destId="{E14E7335-D32D-4217-BD38-927B5440FEC9}" srcOrd="0" destOrd="0" parTransId="{4B7B2045-58E9-45DB-8199-6BDD8FBBBEBA}" sibTransId="{3D6E18BD-55B6-4D72-9C08-FBED1729C42A}"/>
    <dgm:cxn modelId="{34ED84F7-BFBD-4054-8685-3C4D248A3B75}" srcId="{CCA97A3F-6215-48D9-8102-B03985AD3EC5}" destId="{8BFAB79C-AF4B-4ACF-9C09-7B9E54ED01F3}" srcOrd="0" destOrd="0" parTransId="{85C380FD-8357-4803-A44D-747A8EF527D5}" sibTransId="{5EE30905-3618-45B3-82C8-32E3A5B9137E}"/>
    <dgm:cxn modelId="{8868D3FD-C1F8-422C-957F-BC5B69FACA1B}" type="presOf" srcId="{D75CA9D5-EF4D-4147-988C-D6B02F915F16}" destId="{7C1AA188-9E53-4A24-9E29-BED51A9D293F}" srcOrd="0" destOrd="3" presId="urn:microsoft.com/office/officeart/2005/8/layout/hList1"/>
    <dgm:cxn modelId="{ACEAD42D-7B0F-4470-BAB9-30FA27EC8743}" type="presParOf" srcId="{42B246A4-0BB1-4969-8061-E64334634C53}" destId="{FC0835F7-0F73-4E64-9F5D-2ABF78137CC6}" srcOrd="0" destOrd="0" presId="urn:microsoft.com/office/officeart/2005/8/layout/hList1"/>
    <dgm:cxn modelId="{E94A64E2-636D-4C2B-9E83-D9700323C72A}" type="presParOf" srcId="{FC0835F7-0F73-4E64-9F5D-2ABF78137CC6}" destId="{F1E86C37-EFC6-4B48-ACEF-342FE3BEC736}" srcOrd="0" destOrd="0" presId="urn:microsoft.com/office/officeart/2005/8/layout/hList1"/>
    <dgm:cxn modelId="{A0B7DC79-0265-4D1D-AAC6-BB4CBE8A81A3}" type="presParOf" srcId="{FC0835F7-0F73-4E64-9F5D-2ABF78137CC6}" destId="{BCE89E17-CAA5-4018-8D1C-9794BB9B7077}" srcOrd="1" destOrd="0" presId="urn:microsoft.com/office/officeart/2005/8/layout/hList1"/>
    <dgm:cxn modelId="{8FB74641-4DA8-43C4-8F2A-1692AA6C9E51}" type="presParOf" srcId="{42B246A4-0BB1-4969-8061-E64334634C53}" destId="{B2D7426C-2589-4859-8AB9-AC94A351437C}" srcOrd="1" destOrd="0" presId="urn:microsoft.com/office/officeart/2005/8/layout/hList1"/>
    <dgm:cxn modelId="{1EA5C242-1C42-45EB-A16F-0E25A79CE256}" type="presParOf" srcId="{42B246A4-0BB1-4969-8061-E64334634C53}" destId="{A29EDAAC-CCA7-4EDC-85B6-0218D5248715}" srcOrd="2" destOrd="0" presId="urn:microsoft.com/office/officeart/2005/8/layout/hList1"/>
    <dgm:cxn modelId="{A1B4F651-64E8-4A56-AF36-6AE070137E6A}" type="presParOf" srcId="{A29EDAAC-CCA7-4EDC-85B6-0218D5248715}" destId="{8E8E5A43-5AC7-4CEC-9F2E-DDA217F85102}" srcOrd="0" destOrd="0" presId="urn:microsoft.com/office/officeart/2005/8/layout/hList1"/>
    <dgm:cxn modelId="{AD714F7E-BBC4-4881-9CD6-FF5D11DE6A16}" type="presParOf" srcId="{A29EDAAC-CCA7-4EDC-85B6-0218D5248715}" destId="{38906B1E-C26F-4D63-85B0-FC471A1BF25E}" srcOrd="1" destOrd="0" presId="urn:microsoft.com/office/officeart/2005/8/layout/hList1"/>
    <dgm:cxn modelId="{6DBB891A-0A0C-42AB-9789-1F829C99B6C9}" type="presParOf" srcId="{42B246A4-0BB1-4969-8061-E64334634C53}" destId="{5555322B-5C39-4180-8556-11A263BC34AE}" srcOrd="3" destOrd="0" presId="urn:microsoft.com/office/officeart/2005/8/layout/hList1"/>
    <dgm:cxn modelId="{3C11B991-EF24-4B88-9D73-AF67E467685E}" type="presParOf" srcId="{42B246A4-0BB1-4969-8061-E64334634C53}" destId="{F6F5A7AB-56BA-4793-9DC5-0252EB66AD2A}" srcOrd="4" destOrd="0" presId="urn:microsoft.com/office/officeart/2005/8/layout/hList1"/>
    <dgm:cxn modelId="{A605F706-0BD6-4A7C-892A-3CCAB5DCB558}" type="presParOf" srcId="{F6F5A7AB-56BA-4793-9DC5-0252EB66AD2A}" destId="{7D86B689-6455-4E3D-99D8-032D30295EEB}" srcOrd="0" destOrd="0" presId="urn:microsoft.com/office/officeart/2005/8/layout/hList1"/>
    <dgm:cxn modelId="{8D92A77C-77D9-4980-88A8-073B2AC37042}" type="presParOf" srcId="{F6F5A7AB-56BA-4793-9DC5-0252EB66AD2A}" destId="{7C1AA188-9E53-4A24-9E29-BED51A9D293F}" srcOrd="1" destOrd="0" presId="urn:microsoft.com/office/officeart/2005/8/layout/hList1"/>
    <dgm:cxn modelId="{89AA021F-D333-49A0-A781-B6A40BA9F202}" type="presParOf" srcId="{42B246A4-0BB1-4969-8061-E64334634C53}" destId="{43212DF0-8DA0-40EF-B78D-2145061BE497}" srcOrd="5" destOrd="0" presId="urn:microsoft.com/office/officeart/2005/8/layout/hList1"/>
    <dgm:cxn modelId="{CA8B5217-485D-4C90-8095-FCEAE442F0A5}" type="presParOf" srcId="{42B246A4-0BB1-4969-8061-E64334634C53}" destId="{513618BC-67F0-4D60-80F1-A5723E7D2CB3}" srcOrd="6" destOrd="0" presId="urn:microsoft.com/office/officeart/2005/8/layout/hList1"/>
    <dgm:cxn modelId="{22902BEB-3FB8-4F32-90ED-4375B8D33A6C}" type="presParOf" srcId="{513618BC-67F0-4D60-80F1-A5723E7D2CB3}" destId="{361DA73C-D48A-4105-8F9F-8A769F242B99}" srcOrd="0" destOrd="0" presId="urn:microsoft.com/office/officeart/2005/8/layout/hList1"/>
    <dgm:cxn modelId="{56CE8A59-CDE9-43F5-A77B-2A1D8D23D274}" type="presParOf" srcId="{513618BC-67F0-4D60-80F1-A5723E7D2CB3}" destId="{9F6C0888-33F4-4679-9396-75C35561846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A93BF4-98C2-4727-A40A-594E1E39B3F5}">
      <dsp:nvSpPr>
        <dsp:cNvPr id="0" name=""/>
        <dsp:cNvSpPr/>
      </dsp:nvSpPr>
      <dsp:spPr>
        <a:xfrm>
          <a:off x="973190" y="385280"/>
          <a:ext cx="1264141" cy="1264141"/>
        </a:xfrm>
        <a:prstGeom prst="round2DiagRect">
          <a:avLst>
            <a:gd name="adj1" fmla="val 29727"/>
            <a:gd name="adj2" fmla="val 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32178A-3D0D-4036-BFE3-E4F604FF7A24}">
      <dsp:nvSpPr>
        <dsp:cNvPr id="0" name=""/>
        <dsp:cNvSpPr/>
      </dsp:nvSpPr>
      <dsp:spPr>
        <a:xfrm>
          <a:off x="1242597" y="654688"/>
          <a:ext cx="725326" cy="7253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9BB10DB-5B69-42C2-9E79-71A0380D7870}">
      <dsp:nvSpPr>
        <dsp:cNvPr id="0" name=""/>
        <dsp:cNvSpPr/>
      </dsp:nvSpPr>
      <dsp:spPr>
        <a:xfrm>
          <a:off x="569079" y="2043170"/>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n-US" sz="2000" b="0" i="0" kern="1200" dirty="0"/>
            <a:t>Purpose of Security Training</a:t>
          </a:r>
          <a:endParaRPr lang="en-US" sz="2000" kern="1200" dirty="0"/>
        </a:p>
      </dsp:txBody>
      <dsp:txXfrm>
        <a:off x="569079" y="2043170"/>
        <a:ext cx="2072362" cy="720000"/>
      </dsp:txXfrm>
    </dsp:sp>
    <dsp:sp modelId="{1009578C-1758-484D-8639-DB34C2ADB307}">
      <dsp:nvSpPr>
        <dsp:cNvPr id="0" name=""/>
        <dsp:cNvSpPr/>
      </dsp:nvSpPr>
      <dsp:spPr>
        <a:xfrm>
          <a:off x="3408216" y="385280"/>
          <a:ext cx="1264141" cy="1264141"/>
        </a:xfrm>
        <a:prstGeom prst="round2DiagRect">
          <a:avLst>
            <a:gd name="adj1" fmla="val 29727"/>
            <a:gd name="adj2" fmla="val 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1AA3B1-167F-4239-9A47-BE88FF94D57E}">
      <dsp:nvSpPr>
        <dsp:cNvPr id="0" name=""/>
        <dsp:cNvSpPr/>
      </dsp:nvSpPr>
      <dsp:spPr>
        <a:xfrm>
          <a:off x="3677623" y="654688"/>
          <a:ext cx="725326" cy="7253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64EB5F0-3DC4-4B21-AFD5-CF43DE536229}">
      <dsp:nvSpPr>
        <dsp:cNvPr id="0" name=""/>
        <dsp:cNvSpPr/>
      </dsp:nvSpPr>
      <dsp:spPr>
        <a:xfrm>
          <a:off x="3004105" y="2043170"/>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n-US" sz="2000" b="0" i="0" kern="1200"/>
            <a:t>Roles and Responsibilities</a:t>
          </a:r>
          <a:endParaRPr lang="en-US" sz="2000" kern="1200"/>
        </a:p>
      </dsp:txBody>
      <dsp:txXfrm>
        <a:off x="3004105" y="2043170"/>
        <a:ext cx="2072362" cy="720000"/>
      </dsp:txXfrm>
    </dsp:sp>
    <dsp:sp modelId="{2C09029D-E9FF-4E3D-8516-336D32BB4873}">
      <dsp:nvSpPr>
        <dsp:cNvPr id="0" name=""/>
        <dsp:cNvSpPr/>
      </dsp:nvSpPr>
      <dsp:spPr>
        <a:xfrm>
          <a:off x="5843242" y="385280"/>
          <a:ext cx="1264141" cy="1264141"/>
        </a:xfrm>
        <a:prstGeom prst="round2DiagRect">
          <a:avLst>
            <a:gd name="adj1" fmla="val 29727"/>
            <a:gd name="adj2" fmla="val 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C7E023-732C-4E6D-8478-E1EA4359ECEB}">
      <dsp:nvSpPr>
        <dsp:cNvPr id="0" name=""/>
        <dsp:cNvSpPr/>
      </dsp:nvSpPr>
      <dsp:spPr>
        <a:xfrm>
          <a:off x="6112649" y="654688"/>
          <a:ext cx="725326" cy="7253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54852A-77C7-4C09-9465-3F0DC78481D9}">
      <dsp:nvSpPr>
        <dsp:cNvPr id="0" name=""/>
        <dsp:cNvSpPr/>
      </dsp:nvSpPr>
      <dsp:spPr>
        <a:xfrm>
          <a:off x="5439131" y="2043170"/>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n-US" sz="2000" b="0" i="0" kern="1200"/>
            <a:t>Security Training and Awareness</a:t>
          </a:r>
          <a:endParaRPr lang="en-US" sz="2000" kern="1200"/>
        </a:p>
      </dsp:txBody>
      <dsp:txXfrm>
        <a:off x="5439131" y="2043170"/>
        <a:ext cx="2072362" cy="720000"/>
      </dsp:txXfrm>
    </dsp:sp>
    <dsp:sp modelId="{797F8C77-A185-4411-8FC6-2E6DF28A0106}">
      <dsp:nvSpPr>
        <dsp:cNvPr id="0" name=""/>
        <dsp:cNvSpPr/>
      </dsp:nvSpPr>
      <dsp:spPr>
        <a:xfrm>
          <a:off x="8278268" y="385280"/>
          <a:ext cx="1264141" cy="1264141"/>
        </a:xfrm>
        <a:prstGeom prst="round2DiagRect">
          <a:avLst>
            <a:gd name="adj1" fmla="val 29727"/>
            <a:gd name="adj2" fmla="val 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CBB26A-34D4-4242-BF59-16FCB62860AF}">
      <dsp:nvSpPr>
        <dsp:cNvPr id="0" name=""/>
        <dsp:cNvSpPr/>
      </dsp:nvSpPr>
      <dsp:spPr>
        <a:xfrm>
          <a:off x="8547675" y="654688"/>
          <a:ext cx="725326" cy="7253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87465A-E06B-4612-A9AD-98E925245830}">
      <dsp:nvSpPr>
        <dsp:cNvPr id="0" name=""/>
        <dsp:cNvSpPr/>
      </dsp:nvSpPr>
      <dsp:spPr>
        <a:xfrm>
          <a:off x="7874157" y="2043170"/>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n-US" sz="2000" b="0" i="0" kern="1200"/>
            <a:t>Data Privacy and Classification</a:t>
          </a:r>
          <a:endParaRPr lang="en-US" sz="2000" kern="1200"/>
        </a:p>
      </dsp:txBody>
      <dsp:txXfrm>
        <a:off x="7874157" y="2043170"/>
        <a:ext cx="2072362"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DC62A0-267E-464C-8F9F-791145A01F12}">
      <dsp:nvSpPr>
        <dsp:cNvPr id="0" name=""/>
        <dsp:cNvSpPr/>
      </dsp:nvSpPr>
      <dsp:spPr>
        <a:xfrm>
          <a:off x="6682" y="111089"/>
          <a:ext cx="1170914" cy="1170914"/>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t="-5000" b="-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635B75-0CC0-4DDB-8DC2-C26F7D64164E}">
      <dsp:nvSpPr>
        <dsp:cNvPr id="0" name=""/>
        <dsp:cNvSpPr/>
      </dsp:nvSpPr>
      <dsp:spPr>
        <a:xfrm>
          <a:off x="6682" y="1457382"/>
          <a:ext cx="3345468" cy="501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100000"/>
            </a:lnSpc>
            <a:spcBef>
              <a:spcPct val="0"/>
            </a:spcBef>
            <a:spcAft>
              <a:spcPct val="35000"/>
            </a:spcAft>
            <a:buNone/>
            <a:defRPr b="1"/>
          </a:pPr>
          <a:r>
            <a:rPr lang="en-US" sz="3200" kern="1200" dirty="0"/>
            <a:t>All Employees</a:t>
          </a:r>
        </a:p>
      </dsp:txBody>
      <dsp:txXfrm>
        <a:off x="6682" y="1457382"/>
        <a:ext cx="3345468" cy="501820"/>
      </dsp:txXfrm>
    </dsp:sp>
    <dsp:sp modelId="{D180BF94-08C8-4466-BBA0-87A1CEEE98A3}">
      <dsp:nvSpPr>
        <dsp:cNvPr id="0" name=""/>
        <dsp:cNvSpPr/>
      </dsp:nvSpPr>
      <dsp:spPr>
        <a:xfrm>
          <a:off x="6682" y="2040775"/>
          <a:ext cx="3345468" cy="2148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kern="1200"/>
            <a:t>Adhere to device usage guidelines in-office, remotely, and in public</a:t>
          </a:r>
          <a:endParaRPr lang="en-US" sz="1700" kern="1200" dirty="0"/>
        </a:p>
        <a:p>
          <a:pPr marL="0" lvl="0" indent="0" algn="l" defTabSz="755650">
            <a:lnSpc>
              <a:spcPct val="100000"/>
            </a:lnSpc>
            <a:spcBef>
              <a:spcPct val="0"/>
            </a:spcBef>
            <a:spcAft>
              <a:spcPct val="35000"/>
            </a:spcAft>
            <a:buNone/>
          </a:pPr>
          <a:r>
            <a:rPr lang="en-US" sz="1700" kern="1200"/>
            <a:t>Practice thoughtful data handling, especially with sensitive information</a:t>
          </a:r>
          <a:endParaRPr lang="en-US" sz="1700" kern="1200" dirty="0"/>
        </a:p>
        <a:p>
          <a:pPr marL="0" lvl="0" indent="0" algn="l" defTabSz="755650">
            <a:lnSpc>
              <a:spcPct val="100000"/>
            </a:lnSpc>
            <a:spcBef>
              <a:spcPct val="0"/>
            </a:spcBef>
            <a:spcAft>
              <a:spcPct val="35000"/>
            </a:spcAft>
            <a:buNone/>
          </a:pPr>
          <a:r>
            <a:rPr lang="en-US" sz="1700" kern="1200" dirty="0"/>
            <a:t>Report incidents, breaches, or suspicious activity</a:t>
          </a:r>
        </a:p>
        <a:p>
          <a:pPr marL="0" lvl="0" indent="0" algn="l" defTabSz="755650">
            <a:lnSpc>
              <a:spcPct val="100000"/>
            </a:lnSpc>
            <a:spcBef>
              <a:spcPct val="0"/>
            </a:spcBef>
            <a:spcAft>
              <a:spcPct val="35000"/>
            </a:spcAft>
            <a:buNone/>
          </a:pPr>
          <a:r>
            <a:rPr lang="en-US" sz="1700" kern="1200" dirty="0"/>
            <a:t>Attend annual security training</a:t>
          </a:r>
        </a:p>
      </dsp:txBody>
      <dsp:txXfrm>
        <a:off x="6682" y="2040775"/>
        <a:ext cx="3345468" cy="2148909"/>
      </dsp:txXfrm>
    </dsp:sp>
    <dsp:sp modelId="{7ECE381A-C957-4DD4-8081-C2C5B2C89A3A}">
      <dsp:nvSpPr>
        <dsp:cNvPr id="0" name=""/>
        <dsp:cNvSpPr/>
      </dsp:nvSpPr>
      <dsp:spPr>
        <a:xfrm>
          <a:off x="3937608" y="111089"/>
          <a:ext cx="1170914" cy="11709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76B2484-394B-4B55-AB2B-C6DCC5CE159D}">
      <dsp:nvSpPr>
        <dsp:cNvPr id="0" name=""/>
        <dsp:cNvSpPr/>
      </dsp:nvSpPr>
      <dsp:spPr>
        <a:xfrm>
          <a:off x="3937608" y="1457382"/>
          <a:ext cx="3345468" cy="501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100000"/>
            </a:lnSpc>
            <a:spcBef>
              <a:spcPct val="0"/>
            </a:spcBef>
            <a:spcAft>
              <a:spcPct val="35000"/>
            </a:spcAft>
            <a:buNone/>
            <a:defRPr b="1"/>
          </a:pPr>
          <a:r>
            <a:rPr lang="en-US" sz="3200" b="1" kern="1200" dirty="0"/>
            <a:t>IT Team</a:t>
          </a:r>
          <a:endParaRPr lang="en-US" sz="3200" kern="1200" dirty="0"/>
        </a:p>
      </dsp:txBody>
      <dsp:txXfrm>
        <a:off x="3937608" y="1457382"/>
        <a:ext cx="3345468" cy="501820"/>
      </dsp:txXfrm>
    </dsp:sp>
    <dsp:sp modelId="{FEB0D822-14D6-4092-8245-15083B84EC97}">
      <dsp:nvSpPr>
        <dsp:cNvPr id="0" name=""/>
        <dsp:cNvSpPr/>
      </dsp:nvSpPr>
      <dsp:spPr>
        <a:xfrm>
          <a:off x="3937608" y="2040775"/>
          <a:ext cx="3345468" cy="2148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b="0" kern="1200" dirty="0"/>
            <a:t>Handles the implementation of Security Policy </a:t>
          </a:r>
        </a:p>
        <a:p>
          <a:pPr marL="0" lvl="0" indent="0" algn="l" defTabSz="755650">
            <a:lnSpc>
              <a:spcPct val="100000"/>
            </a:lnSpc>
            <a:spcBef>
              <a:spcPct val="0"/>
            </a:spcBef>
            <a:spcAft>
              <a:spcPct val="35000"/>
            </a:spcAft>
            <a:buNone/>
          </a:pPr>
          <a:r>
            <a:rPr lang="en-US" sz="1700" b="0" kern="1200" dirty="0"/>
            <a:t>Implements and updates security practices in infrastructure</a:t>
          </a:r>
        </a:p>
        <a:p>
          <a:pPr marL="0" lvl="0" indent="0" algn="l" defTabSz="755650">
            <a:lnSpc>
              <a:spcPct val="100000"/>
            </a:lnSpc>
            <a:spcBef>
              <a:spcPct val="0"/>
            </a:spcBef>
            <a:spcAft>
              <a:spcPct val="35000"/>
            </a:spcAft>
            <a:buNone/>
          </a:pPr>
          <a:r>
            <a:rPr lang="en-US" sz="1700" b="0" kern="1200" dirty="0"/>
            <a:t>Advises and mitigates reported threats</a:t>
          </a:r>
        </a:p>
      </dsp:txBody>
      <dsp:txXfrm>
        <a:off x="3937608" y="2040775"/>
        <a:ext cx="3345468" cy="2148909"/>
      </dsp:txXfrm>
    </dsp:sp>
    <dsp:sp modelId="{228337B3-17E1-4358-89FE-BDA2D9917CE6}">
      <dsp:nvSpPr>
        <dsp:cNvPr id="0" name=""/>
        <dsp:cNvSpPr/>
      </dsp:nvSpPr>
      <dsp:spPr>
        <a:xfrm>
          <a:off x="7868533" y="111089"/>
          <a:ext cx="1170914" cy="11709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3B655D5-7F61-4CDD-A19A-9932783B9761}">
      <dsp:nvSpPr>
        <dsp:cNvPr id="0" name=""/>
        <dsp:cNvSpPr/>
      </dsp:nvSpPr>
      <dsp:spPr>
        <a:xfrm>
          <a:off x="7868533" y="1457382"/>
          <a:ext cx="3345468" cy="501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100000"/>
            </a:lnSpc>
            <a:spcBef>
              <a:spcPct val="0"/>
            </a:spcBef>
            <a:spcAft>
              <a:spcPct val="35000"/>
            </a:spcAft>
            <a:buNone/>
            <a:defRPr b="1"/>
          </a:pPr>
          <a:r>
            <a:rPr lang="en-US" sz="3200" b="1" kern="1200" dirty="0"/>
            <a:t>Security Team</a:t>
          </a:r>
          <a:endParaRPr lang="en-US" sz="3200" kern="1200" dirty="0"/>
        </a:p>
      </dsp:txBody>
      <dsp:txXfrm>
        <a:off x="7868533" y="1457382"/>
        <a:ext cx="3345468" cy="501820"/>
      </dsp:txXfrm>
    </dsp:sp>
    <dsp:sp modelId="{D497D5A2-A026-459E-AFF9-BC97A1B20191}">
      <dsp:nvSpPr>
        <dsp:cNvPr id="0" name=""/>
        <dsp:cNvSpPr/>
      </dsp:nvSpPr>
      <dsp:spPr>
        <a:xfrm>
          <a:off x="7868533" y="2040775"/>
          <a:ext cx="3345468" cy="2148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kern="1200" dirty="0"/>
            <a:t>Decides on and implements security policy and standards across the organization</a:t>
          </a:r>
        </a:p>
        <a:p>
          <a:pPr marL="0" lvl="0" indent="0" algn="l" defTabSz="755650">
            <a:lnSpc>
              <a:spcPct val="100000"/>
            </a:lnSpc>
            <a:spcBef>
              <a:spcPct val="0"/>
            </a:spcBef>
            <a:spcAft>
              <a:spcPct val="35000"/>
            </a:spcAft>
            <a:buNone/>
          </a:pPr>
          <a:r>
            <a:rPr lang="en-US" sz="1700" kern="1200" dirty="0"/>
            <a:t>Continually monitors and improves organizational cybersecurity posture</a:t>
          </a:r>
        </a:p>
        <a:p>
          <a:pPr marL="0" lvl="0" indent="0" algn="l" defTabSz="755650">
            <a:lnSpc>
              <a:spcPct val="100000"/>
            </a:lnSpc>
            <a:spcBef>
              <a:spcPct val="0"/>
            </a:spcBef>
            <a:spcAft>
              <a:spcPct val="35000"/>
            </a:spcAft>
            <a:buNone/>
          </a:pPr>
          <a:r>
            <a:rPr lang="en-US" sz="1700" kern="1200" dirty="0"/>
            <a:t>Handles security concerns, questions, and response to security incidents</a:t>
          </a:r>
        </a:p>
      </dsp:txBody>
      <dsp:txXfrm>
        <a:off x="7868533" y="2040775"/>
        <a:ext cx="3345468" cy="21489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C92ED7-59A5-4B3D-BC4A-630CED0F67D8}">
      <dsp:nvSpPr>
        <dsp:cNvPr id="0" name=""/>
        <dsp:cNvSpPr/>
      </dsp:nvSpPr>
      <dsp:spPr>
        <a:xfrm>
          <a:off x="3080" y="590346"/>
          <a:ext cx="2444055" cy="3421677"/>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90548" tIns="330200" rIns="190548" bIns="330200" numCol="1" spcCol="1270" anchor="t" anchorCtr="0">
          <a:noAutofit/>
        </a:bodyPr>
        <a:lstStyle/>
        <a:p>
          <a:pPr marL="0" lvl="0" indent="0" algn="l" defTabSz="622300">
            <a:lnSpc>
              <a:spcPct val="90000"/>
            </a:lnSpc>
            <a:spcBef>
              <a:spcPct val="0"/>
            </a:spcBef>
            <a:spcAft>
              <a:spcPct val="35000"/>
            </a:spcAft>
            <a:buNone/>
          </a:pPr>
          <a:r>
            <a:rPr lang="en-US" sz="1400" b="1" i="0" kern="1200" dirty="0"/>
            <a:t>Verify through a different channel.</a:t>
          </a:r>
          <a:r>
            <a:rPr lang="en-US" sz="1400" b="0" i="0" kern="1200" dirty="0"/>
            <a:t> </a:t>
          </a:r>
        </a:p>
        <a:p>
          <a:pPr marL="0" lvl="0" indent="0" algn="l" defTabSz="622300">
            <a:lnSpc>
              <a:spcPct val="90000"/>
            </a:lnSpc>
            <a:spcBef>
              <a:spcPct val="0"/>
            </a:spcBef>
            <a:spcAft>
              <a:spcPct val="35000"/>
            </a:spcAft>
            <a:buNone/>
          </a:pPr>
          <a:r>
            <a:rPr lang="en-US" sz="1400" b="0" i="0" kern="1200" dirty="0"/>
            <a:t>A request for action such as credentials, access, or sensitive data should be confirmed via a channel </a:t>
          </a:r>
          <a:r>
            <a:rPr lang="en-US" sz="1400" b="0" i="1" kern="1200" dirty="0"/>
            <a:t>you</a:t>
          </a:r>
          <a:r>
            <a:rPr lang="en-US" sz="1400" b="0" i="0" kern="1200" dirty="0"/>
            <a:t> initiate, using contact info </a:t>
          </a:r>
          <a:r>
            <a:rPr lang="en-US" sz="1400" b="0" i="1" kern="1200" dirty="0"/>
            <a:t>you</a:t>
          </a:r>
          <a:r>
            <a:rPr lang="en-US" sz="1400" b="0" i="0" kern="1200" dirty="0"/>
            <a:t> already trust.</a:t>
          </a:r>
          <a:endParaRPr lang="en-US" sz="1400" kern="1200" dirty="0"/>
        </a:p>
      </dsp:txBody>
      <dsp:txXfrm>
        <a:off x="3080" y="1890584"/>
        <a:ext cx="2444055" cy="2053006"/>
      </dsp:txXfrm>
    </dsp:sp>
    <dsp:sp modelId="{4C657DF6-F5BC-44FC-8427-5E362CE74B1B}">
      <dsp:nvSpPr>
        <dsp:cNvPr id="0" name=""/>
        <dsp:cNvSpPr/>
      </dsp:nvSpPr>
      <dsp:spPr>
        <a:xfrm>
          <a:off x="711856" y="932514"/>
          <a:ext cx="1026503" cy="1026503"/>
        </a:xfrm>
        <a:prstGeom prst="ellipse">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2"/>
        </a:lnRef>
        <a:fillRef idx="3">
          <a:schemeClr val="accent2"/>
        </a:fillRef>
        <a:effectRef idx="3">
          <a:schemeClr val="accent2"/>
        </a:effectRef>
        <a:fontRef idx="minor">
          <a:schemeClr val="lt1"/>
        </a:fontRef>
      </dsp:style>
      <dsp:txBody>
        <a:bodyPr spcFirstLastPara="0" vert="horz" wrap="square" lIns="80030" tIns="12700" rIns="80030" bIns="12700" numCol="1" spcCol="1270" anchor="ctr" anchorCtr="0">
          <a:noAutofit/>
        </a:bodyPr>
        <a:lstStyle/>
        <a:p>
          <a:pPr marL="0" lvl="0" indent="0" algn="ctr" defTabSz="2400300">
            <a:lnSpc>
              <a:spcPct val="90000"/>
            </a:lnSpc>
            <a:spcBef>
              <a:spcPct val="0"/>
            </a:spcBef>
            <a:spcAft>
              <a:spcPct val="35000"/>
            </a:spcAft>
            <a:buNone/>
          </a:pPr>
          <a:r>
            <a:rPr lang="en-US" sz="5400" kern="1200"/>
            <a:t>1</a:t>
          </a:r>
        </a:p>
      </dsp:txBody>
      <dsp:txXfrm>
        <a:off x="862184" y="1082842"/>
        <a:ext cx="725847" cy="725847"/>
      </dsp:txXfrm>
    </dsp:sp>
    <dsp:sp modelId="{8195B3A5-5BB6-4DAE-9089-807E91FB3AA1}">
      <dsp:nvSpPr>
        <dsp:cNvPr id="0" name=""/>
        <dsp:cNvSpPr/>
      </dsp:nvSpPr>
      <dsp:spPr>
        <a:xfrm>
          <a:off x="3080" y="4011952"/>
          <a:ext cx="2444055" cy="7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D2A4B996-4D2D-4292-8FC1-BD47AA66AB67}">
      <dsp:nvSpPr>
        <dsp:cNvPr id="0" name=""/>
        <dsp:cNvSpPr/>
      </dsp:nvSpPr>
      <dsp:spPr>
        <a:xfrm>
          <a:off x="2691541" y="590346"/>
          <a:ext cx="2444055" cy="3421677"/>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90548" tIns="330200" rIns="190548" bIns="330200" numCol="1" spcCol="1270" anchor="t" anchorCtr="0">
          <a:noAutofit/>
        </a:bodyPr>
        <a:lstStyle/>
        <a:p>
          <a:pPr marL="0" lvl="0" indent="0" algn="l" defTabSz="622300">
            <a:lnSpc>
              <a:spcPct val="90000"/>
            </a:lnSpc>
            <a:spcBef>
              <a:spcPct val="0"/>
            </a:spcBef>
            <a:spcAft>
              <a:spcPct val="35000"/>
            </a:spcAft>
            <a:buNone/>
          </a:pPr>
          <a:r>
            <a:rPr lang="en-US" sz="1400" b="1" i="0" kern="1200" dirty="0"/>
            <a:t>Treat urgency as a red flag.</a:t>
          </a:r>
          <a:r>
            <a:rPr lang="en-US" sz="1400" b="0" i="0" kern="1200" dirty="0"/>
            <a:t> </a:t>
          </a:r>
        </a:p>
        <a:p>
          <a:pPr marL="0" lvl="0" indent="0" algn="l" defTabSz="622300">
            <a:lnSpc>
              <a:spcPct val="90000"/>
            </a:lnSpc>
            <a:spcBef>
              <a:spcPct val="0"/>
            </a:spcBef>
            <a:spcAft>
              <a:spcPct val="35000"/>
            </a:spcAft>
            <a:buNone/>
          </a:pPr>
          <a:r>
            <a:rPr lang="en-US" sz="1400" b="0" i="0" kern="1200" dirty="0"/>
            <a:t>Real emergencies can survive a five-minute verification call. </a:t>
          </a:r>
          <a:endParaRPr lang="en-US" sz="1400" kern="1200" dirty="0"/>
        </a:p>
      </dsp:txBody>
      <dsp:txXfrm>
        <a:off x="2691541" y="1890584"/>
        <a:ext cx="2444055" cy="2053006"/>
      </dsp:txXfrm>
    </dsp:sp>
    <dsp:sp modelId="{D8D8AC86-CF84-4F10-90F3-09FB782B294B}">
      <dsp:nvSpPr>
        <dsp:cNvPr id="0" name=""/>
        <dsp:cNvSpPr/>
      </dsp:nvSpPr>
      <dsp:spPr>
        <a:xfrm>
          <a:off x="3400317" y="932514"/>
          <a:ext cx="1026503" cy="1026503"/>
        </a:xfrm>
        <a:prstGeom prst="ellipse">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2"/>
        </a:lnRef>
        <a:fillRef idx="3">
          <a:schemeClr val="accent2"/>
        </a:fillRef>
        <a:effectRef idx="3">
          <a:schemeClr val="accent2"/>
        </a:effectRef>
        <a:fontRef idx="minor">
          <a:schemeClr val="lt1"/>
        </a:fontRef>
      </dsp:style>
      <dsp:txBody>
        <a:bodyPr spcFirstLastPara="0" vert="horz" wrap="square" lIns="80030" tIns="12700" rIns="80030" bIns="12700" numCol="1" spcCol="1270" anchor="ctr" anchorCtr="0">
          <a:noAutofit/>
        </a:bodyPr>
        <a:lstStyle/>
        <a:p>
          <a:pPr marL="0" lvl="0" indent="0" algn="ctr" defTabSz="2400300">
            <a:lnSpc>
              <a:spcPct val="90000"/>
            </a:lnSpc>
            <a:spcBef>
              <a:spcPct val="0"/>
            </a:spcBef>
            <a:spcAft>
              <a:spcPct val="35000"/>
            </a:spcAft>
            <a:buNone/>
          </a:pPr>
          <a:r>
            <a:rPr lang="en-US" sz="5400" kern="1200"/>
            <a:t>2</a:t>
          </a:r>
        </a:p>
      </dsp:txBody>
      <dsp:txXfrm>
        <a:off x="3550645" y="1082842"/>
        <a:ext cx="725847" cy="725847"/>
      </dsp:txXfrm>
    </dsp:sp>
    <dsp:sp modelId="{73D59906-7DFA-4642-8698-43E1E61B5BF6}">
      <dsp:nvSpPr>
        <dsp:cNvPr id="0" name=""/>
        <dsp:cNvSpPr/>
      </dsp:nvSpPr>
      <dsp:spPr>
        <a:xfrm>
          <a:off x="2691541" y="4011952"/>
          <a:ext cx="2444055" cy="7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376C832B-A74D-4143-A422-FFC0294885E7}">
      <dsp:nvSpPr>
        <dsp:cNvPr id="0" name=""/>
        <dsp:cNvSpPr/>
      </dsp:nvSpPr>
      <dsp:spPr>
        <a:xfrm>
          <a:off x="5380002" y="590346"/>
          <a:ext cx="2444055" cy="3421677"/>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90548" tIns="330200" rIns="190548" bIns="330200" numCol="1" spcCol="1270" anchor="t" anchorCtr="0">
          <a:noAutofit/>
        </a:bodyPr>
        <a:lstStyle/>
        <a:p>
          <a:pPr marL="0" lvl="0" indent="0" algn="l" defTabSz="622300">
            <a:lnSpc>
              <a:spcPct val="90000"/>
            </a:lnSpc>
            <a:spcBef>
              <a:spcPct val="0"/>
            </a:spcBef>
            <a:spcAft>
              <a:spcPct val="35000"/>
            </a:spcAft>
            <a:buNone/>
          </a:pPr>
          <a:r>
            <a:rPr lang="en-US" sz="1400" b="1" i="0" kern="1200" dirty="0"/>
            <a:t>Ask: would this person do this, this way?</a:t>
          </a:r>
          <a:r>
            <a:rPr lang="en-US" sz="1400" b="0" i="0" kern="1200" dirty="0"/>
            <a:t> </a:t>
          </a:r>
        </a:p>
        <a:p>
          <a:pPr marL="0" lvl="0" indent="0" algn="l" defTabSz="622300">
            <a:lnSpc>
              <a:spcPct val="90000"/>
            </a:lnSpc>
            <a:spcBef>
              <a:spcPct val="0"/>
            </a:spcBef>
            <a:spcAft>
              <a:spcPct val="35000"/>
            </a:spcAft>
            <a:buNone/>
          </a:pPr>
          <a:r>
            <a:rPr lang="en-US" sz="1400" b="0" i="0" kern="1200" dirty="0"/>
            <a:t>Trust your instincts about context. If something feels off, that feeling is data.</a:t>
          </a:r>
          <a:endParaRPr lang="en-US" sz="1400" kern="1200" dirty="0"/>
        </a:p>
      </dsp:txBody>
      <dsp:txXfrm>
        <a:off x="5380002" y="1890584"/>
        <a:ext cx="2444055" cy="2053006"/>
      </dsp:txXfrm>
    </dsp:sp>
    <dsp:sp modelId="{2803E063-32CF-4CA3-A049-0BABAEF17520}">
      <dsp:nvSpPr>
        <dsp:cNvPr id="0" name=""/>
        <dsp:cNvSpPr/>
      </dsp:nvSpPr>
      <dsp:spPr>
        <a:xfrm>
          <a:off x="6088778" y="932514"/>
          <a:ext cx="1026503" cy="1026503"/>
        </a:xfrm>
        <a:prstGeom prst="ellipse">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2"/>
        </a:lnRef>
        <a:fillRef idx="3">
          <a:schemeClr val="accent2"/>
        </a:fillRef>
        <a:effectRef idx="3">
          <a:schemeClr val="accent2"/>
        </a:effectRef>
        <a:fontRef idx="minor">
          <a:schemeClr val="lt1"/>
        </a:fontRef>
      </dsp:style>
      <dsp:txBody>
        <a:bodyPr spcFirstLastPara="0" vert="horz" wrap="square" lIns="80030" tIns="12700" rIns="80030" bIns="12700" numCol="1" spcCol="1270" anchor="ctr" anchorCtr="0">
          <a:noAutofit/>
        </a:bodyPr>
        <a:lstStyle/>
        <a:p>
          <a:pPr marL="0" lvl="0" indent="0" algn="ctr" defTabSz="2400300">
            <a:lnSpc>
              <a:spcPct val="90000"/>
            </a:lnSpc>
            <a:spcBef>
              <a:spcPct val="0"/>
            </a:spcBef>
            <a:spcAft>
              <a:spcPct val="35000"/>
            </a:spcAft>
            <a:buNone/>
          </a:pPr>
          <a:r>
            <a:rPr lang="en-US" sz="5400" kern="1200"/>
            <a:t>3</a:t>
          </a:r>
        </a:p>
      </dsp:txBody>
      <dsp:txXfrm>
        <a:off x="6239106" y="1082842"/>
        <a:ext cx="725847" cy="725847"/>
      </dsp:txXfrm>
    </dsp:sp>
    <dsp:sp modelId="{5582BA46-D0E6-420E-9DD3-F5EE6DEF9CFF}">
      <dsp:nvSpPr>
        <dsp:cNvPr id="0" name=""/>
        <dsp:cNvSpPr/>
      </dsp:nvSpPr>
      <dsp:spPr>
        <a:xfrm>
          <a:off x="5380002" y="4011952"/>
          <a:ext cx="2444055" cy="7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A8309904-31CE-46DC-8261-AC60F6CB10CE}">
      <dsp:nvSpPr>
        <dsp:cNvPr id="0" name=""/>
        <dsp:cNvSpPr/>
      </dsp:nvSpPr>
      <dsp:spPr>
        <a:xfrm>
          <a:off x="8068463" y="590346"/>
          <a:ext cx="2444055" cy="3421677"/>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90548" tIns="330200" rIns="190548" bIns="330200" numCol="1" spcCol="1270" anchor="t" anchorCtr="0">
          <a:noAutofit/>
        </a:bodyPr>
        <a:lstStyle/>
        <a:p>
          <a:pPr marL="0" lvl="0" indent="0" algn="l" defTabSz="622300">
            <a:lnSpc>
              <a:spcPct val="90000"/>
            </a:lnSpc>
            <a:spcBef>
              <a:spcPct val="0"/>
            </a:spcBef>
            <a:spcAft>
              <a:spcPct val="35000"/>
            </a:spcAft>
            <a:buNone/>
          </a:pPr>
          <a:r>
            <a:rPr lang="en-US" sz="1400" b="1" i="0" kern="1200" dirty="0"/>
            <a:t>Report what you see. </a:t>
          </a:r>
        </a:p>
        <a:p>
          <a:pPr marL="0" lvl="0" indent="0" algn="l" defTabSz="622300">
            <a:lnSpc>
              <a:spcPct val="90000"/>
            </a:lnSpc>
            <a:spcBef>
              <a:spcPct val="0"/>
            </a:spcBef>
            <a:spcAft>
              <a:spcPct val="35000"/>
            </a:spcAft>
            <a:buNone/>
          </a:pPr>
          <a:r>
            <a:rPr lang="en-US" sz="1400" b="0" i="0" kern="1200" dirty="0"/>
            <a:t>Even if you didn’t fall for it, even if nothing happened. Verification protects you individually, reporting protects everyone.</a:t>
          </a:r>
          <a:endParaRPr lang="en-US" sz="1400" kern="1200" dirty="0"/>
        </a:p>
      </dsp:txBody>
      <dsp:txXfrm>
        <a:off x="8068463" y="1890584"/>
        <a:ext cx="2444055" cy="2053006"/>
      </dsp:txXfrm>
    </dsp:sp>
    <dsp:sp modelId="{6491734C-4780-47FF-B8A1-7E4B41EA007A}">
      <dsp:nvSpPr>
        <dsp:cNvPr id="0" name=""/>
        <dsp:cNvSpPr/>
      </dsp:nvSpPr>
      <dsp:spPr>
        <a:xfrm>
          <a:off x="8777239" y="932514"/>
          <a:ext cx="1026503" cy="1026503"/>
        </a:xfrm>
        <a:prstGeom prst="ellipse">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2"/>
        </a:lnRef>
        <a:fillRef idx="3">
          <a:schemeClr val="accent2"/>
        </a:fillRef>
        <a:effectRef idx="3">
          <a:schemeClr val="accent2"/>
        </a:effectRef>
        <a:fontRef idx="minor">
          <a:schemeClr val="lt1"/>
        </a:fontRef>
      </dsp:style>
      <dsp:txBody>
        <a:bodyPr spcFirstLastPara="0" vert="horz" wrap="square" lIns="80030" tIns="12700" rIns="80030" bIns="12700" numCol="1" spcCol="1270" anchor="ctr" anchorCtr="0">
          <a:noAutofit/>
        </a:bodyPr>
        <a:lstStyle/>
        <a:p>
          <a:pPr marL="0" lvl="0" indent="0" algn="ctr" defTabSz="2400300">
            <a:lnSpc>
              <a:spcPct val="90000"/>
            </a:lnSpc>
            <a:spcBef>
              <a:spcPct val="0"/>
            </a:spcBef>
            <a:spcAft>
              <a:spcPct val="35000"/>
            </a:spcAft>
            <a:buNone/>
          </a:pPr>
          <a:r>
            <a:rPr lang="en-US" sz="5400" kern="1200"/>
            <a:t>4</a:t>
          </a:r>
          <a:endParaRPr lang="en-US" sz="5400" kern="1200" dirty="0"/>
        </a:p>
      </dsp:txBody>
      <dsp:txXfrm>
        <a:off x="8927567" y="1082842"/>
        <a:ext cx="725847" cy="725847"/>
      </dsp:txXfrm>
    </dsp:sp>
    <dsp:sp modelId="{BECBBAA6-369C-4EB2-8AB7-F7F26684E329}">
      <dsp:nvSpPr>
        <dsp:cNvPr id="0" name=""/>
        <dsp:cNvSpPr/>
      </dsp:nvSpPr>
      <dsp:spPr>
        <a:xfrm>
          <a:off x="8068463" y="4011952"/>
          <a:ext cx="2444055" cy="7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E86C37-EFC6-4B48-ACEF-342FE3BEC736}">
      <dsp:nvSpPr>
        <dsp:cNvPr id="0" name=""/>
        <dsp:cNvSpPr/>
      </dsp:nvSpPr>
      <dsp:spPr>
        <a:xfrm>
          <a:off x="4205" y="164228"/>
          <a:ext cx="2528602" cy="832273"/>
        </a:xfrm>
        <a:prstGeom prst="rect">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2"/>
        </a:lnRef>
        <a:fillRef idx="3">
          <a:schemeClr val="accent2"/>
        </a:fillRef>
        <a:effectRef idx="3">
          <a:schemeClr val="accent2"/>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dirty="0"/>
            <a:t>Restricted - </a:t>
          </a:r>
          <a:r>
            <a:rPr lang="en-US" sz="1300" kern="1200" dirty="0"/>
            <a:t>The highest, classification of security for data we store in the organization.</a:t>
          </a:r>
        </a:p>
      </dsp:txBody>
      <dsp:txXfrm>
        <a:off x="4205" y="164228"/>
        <a:ext cx="2528602" cy="832273"/>
      </dsp:txXfrm>
    </dsp:sp>
    <dsp:sp modelId="{BCE89E17-CAA5-4018-8D1C-9794BB9B7077}">
      <dsp:nvSpPr>
        <dsp:cNvPr id="0" name=""/>
        <dsp:cNvSpPr/>
      </dsp:nvSpPr>
      <dsp:spPr>
        <a:xfrm>
          <a:off x="4205" y="996501"/>
          <a:ext cx="2528602" cy="3639870"/>
        </a:xfrm>
        <a:prstGeom prst="rect">
          <a:avLst/>
        </a:prstGeom>
        <a:noFill/>
        <a:ln w="9525" cap="flat" cmpd="sng" algn="ctr">
          <a:solidFill>
            <a:schemeClr val="accent2"/>
          </a:solidFill>
          <a:prstDash val="solid"/>
          <a:round/>
          <a:headEnd type="none" w="med" len="med"/>
          <a:tailEnd type="none" w="med" len="med"/>
        </a:ln>
        <a:effectLst/>
      </dsp:spPr>
      <dsp:style>
        <a:lnRef idx="0">
          <a:scrgbClr r="0" g="0" b="0"/>
        </a:lnRef>
        <a:fillRef idx="0">
          <a:scrgbClr r="0" g="0" b="0"/>
        </a:fillRef>
        <a:effectRef idx="0">
          <a:scrgbClr r="0" g="0" b="0"/>
        </a:effectRef>
        <a:fontRef idx="minor">
          <a:schemeClr val="accent2"/>
        </a:fontRef>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t>All data containing PHI is considered Restricted.</a:t>
          </a:r>
        </a:p>
        <a:p>
          <a:pPr marL="114300" lvl="1" indent="-114300" algn="l" defTabSz="577850">
            <a:lnSpc>
              <a:spcPct val="90000"/>
            </a:lnSpc>
            <a:spcBef>
              <a:spcPct val="0"/>
            </a:spcBef>
            <a:spcAft>
              <a:spcPct val="15000"/>
            </a:spcAft>
            <a:buChar char="•"/>
          </a:pPr>
          <a:r>
            <a:rPr lang="en-US" sz="1300" kern="1200" dirty="0"/>
            <a:t>Any data that could potentially cause serious or potentially irrecoverable damage to Prowess or the customer if breached or leaked.</a:t>
          </a:r>
        </a:p>
        <a:p>
          <a:pPr marL="114300" lvl="1" indent="-114300" algn="l" defTabSz="577850">
            <a:lnSpc>
              <a:spcPct val="90000"/>
            </a:lnSpc>
            <a:spcBef>
              <a:spcPct val="0"/>
            </a:spcBef>
            <a:spcAft>
              <a:spcPct val="15000"/>
            </a:spcAft>
            <a:buChar char="•"/>
          </a:pPr>
          <a:r>
            <a:rPr lang="en-US" sz="1300" kern="1200" dirty="0"/>
            <a:t>Examples of</a:t>
          </a:r>
          <a:r>
            <a:rPr lang="en-US" sz="1300" b="1" kern="1200" dirty="0"/>
            <a:t> Restricted</a:t>
          </a:r>
          <a:r>
            <a:rPr lang="en-US" sz="1300" kern="1200" dirty="0"/>
            <a:t> data include:</a:t>
          </a:r>
        </a:p>
        <a:p>
          <a:pPr marL="114300" lvl="1" indent="-114300" algn="l" defTabSz="577850">
            <a:lnSpc>
              <a:spcPct val="90000"/>
            </a:lnSpc>
            <a:spcBef>
              <a:spcPct val="0"/>
            </a:spcBef>
            <a:spcAft>
              <a:spcPct val="15000"/>
            </a:spcAft>
            <a:buChar char="•"/>
          </a:pPr>
          <a:r>
            <a:rPr lang="en-US" sz="1300" kern="1200" dirty="0"/>
            <a:t>PHI and PII</a:t>
          </a:r>
        </a:p>
        <a:p>
          <a:pPr marL="114300" lvl="1" indent="-114300" algn="l" defTabSz="577850">
            <a:lnSpc>
              <a:spcPct val="90000"/>
            </a:lnSpc>
            <a:spcBef>
              <a:spcPct val="0"/>
            </a:spcBef>
            <a:spcAft>
              <a:spcPct val="15000"/>
            </a:spcAft>
            <a:buChar char="•"/>
          </a:pPr>
          <a:r>
            <a:rPr lang="en-US" sz="1300" kern="1200" dirty="0"/>
            <a:t>Passwords or access codes, </a:t>
          </a:r>
        </a:p>
        <a:p>
          <a:pPr marL="114300" lvl="1" indent="-114300" algn="l" defTabSz="577850">
            <a:lnSpc>
              <a:spcPct val="90000"/>
            </a:lnSpc>
            <a:spcBef>
              <a:spcPct val="0"/>
            </a:spcBef>
            <a:spcAft>
              <a:spcPct val="15000"/>
            </a:spcAft>
            <a:buChar char="•"/>
          </a:pPr>
          <a:r>
            <a:rPr lang="en-US" sz="1300" kern="1200" dirty="0"/>
            <a:t>Some employee information including background checks, </a:t>
          </a:r>
        </a:p>
        <a:p>
          <a:pPr marL="114300" lvl="1" indent="-114300" algn="l" defTabSz="577850">
            <a:lnSpc>
              <a:spcPct val="90000"/>
            </a:lnSpc>
            <a:spcBef>
              <a:spcPct val="0"/>
            </a:spcBef>
            <a:spcAft>
              <a:spcPct val="15000"/>
            </a:spcAft>
            <a:buChar char="•"/>
          </a:pPr>
          <a:r>
            <a:rPr lang="en-US" sz="1300" kern="1200" dirty="0"/>
            <a:t>Strategic plans or data about unannounced business plans or products, mergers, acquisitions, or otherwise highly sensitive business information</a:t>
          </a:r>
        </a:p>
      </dsp:txBody>
      <dsp:txXfrm>
        <a:off x="4205" y="996501"/>
        <a:ext cx="2528602" cy="3639870"/>
      </dsp:txXfrm>
    </dsp:sp>
    <dsp:sp modelId="{8E8E5A43-5AC7-4CEC-9F2E-DDA217F85102}">
      <dsp:nvSpPr>
        <dsp:cNvPr id="0" name=""/>
        <dsp:cNvSpPr/>
      </dsp:nvSpPr>
      <dsp:spPr>
        <a:xfrm>
          <a:off x="2886812" y="164228"/>
          <a:ext cx="2528602" cy="832273"/>
        </a:xfrm>
        <a:prstGeom prst="rect">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2"/>
        </a:lnRef>
        <a:fillRef idx="3">
          <a:schemeClr val="accent2"/>
        </a:fillRef>
        <a:effectRef idx="3">
          <a:schemeClr val="accent2"/>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dirty="0"/>
            <a:t>Confidential - </a:t>
          </a:r>
          <a:r>
            <a:rPr lang="en-US" sz="1300" kern="1200" dirty="0"/>
            <a:t>The default level of classification for all data entering Prowess, meaning almost all data we encounter is </a:t>
          </a:r>
          <a:r>
            <a:rPr lang="en-US" sz="1300" b="1" kern="1200" dirty="0"/>
            <a:t>Confidential</a:t>
          </a:r>
          <a:r>
            <a:rPr lang="en-US" sz="1300" kern="1200" dirty="0"/>
            <a:t>.</a:t>
          </a:r>
        </a:p>
      </dsp:txBody>
      <dsp:txXfrm>
        <a:off x="2886812" y="164228"/>
        <a:ext cx="2528602" cy="832273"/>
      </dsp:txXfrm>
    </dsp:sp>
    <dsp:sp modelId="{38906B1E-C26F-4D63-85B0-FC471A1BF25E}">
      <dsp:nvSpPr>
        <dsp:cNvPr id="0" name=""/>
        <dsp:cNvSpPr/>
      </dsp:nvSpPr>
      <dsp:spPr>
        <a:xfrm>
          <a:off x="2886812" y="996501"/>
          <a:ext cx="2528602" cy="3639870"/>
        </a:xfrm>
        <a:prstGeom prst="rect">
          <a:avLst/>
        </a:prstGeom>
        <a:noFill/>
        <a:ln w="9525" cap="flat" cmpd="sng" algn="ctr">
          <a:solidFill>
            <a:schemeClr val="accent2"/>
          </a:solidFill>
          <a:prstDash val="solid"/>
          <a:round/>
          <a:headEnd type="none" w="med" len="med"/>
          <a:tailEnd type="none" w="med" len="med"/>
        </a:ln>
        <a:effectLst/>
      </dsp:spPr>
      <dsp:style>
        <a:lnRef idx="0">
          <a:scrgbClr r="0" g="0" b="0"/>
        </a:lnRef>
        <a:fillRef idx="0">
          <a:scrgbClr r="0" g="0" b="0"/>
        </a:fillRef>
        <a:effectRef idx="0">
          <a:scrgbClr r="0" g="0" b="0"/>
        </a:effectRef>
        <a:fontRef idx="minor">
          <a:schemeClr val="accent2"/>
        </a:fontRef>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t>Confidential data should only be shared with people who require the information to do their job.</a:t>
          </a:r>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r>
            <a:rPr lang="en-US" sz="1300" kern="1200" dirty="0"/>
            <a:t>Examples of </a:t>
          </a:r>
          <a:r>
            <a:rPr lang="en-US" sz="1300" b="1" kern="1200" dirty="0"/>
            <a:t>Confidential</a:t>
          </a:r>
          <a:r>
            <a:rPr lang="en-US" sz="1300" kern="1200" dirty="0"/>
            <a:t> data include:</a:t>
          </a:r>
        </a:p>
        <a:p>
          <a:pPr marL="228600" lvl="2" indent="-114300" algn="l" defTabSz="577850">
            <a:lnSpc>
              <a:spcPct val="90000"/>
            </a:lnSpc>
            <a:spcBef>
              <a:spcPct val="0"/>
            </a:spcBef>
            <a:spcAft>
              <a:spcPct val="15000"/>
            </a:spcAft>
            <a:buChar char="•"/>
          </a:pPr>
          <a:r>
            <a:rPr lang="en-US" sz="1300" kern="1200" dirty="0"/>
            <a:t>Prowess intellectual property (project-related data), </a:t>
          </a:r>
        </a:p>
        <a:p>
          <a:pPr marL="228600" lvl="2" indent="-114300" algn="l" defTabSz="577850">
            <a:lnSpc>
              <a:spcPct val="90000"/>
            </a:lnSpc>
            <a:spcBef>
              <a:spcPct val="0"/>
            </a:spcBef>
            <a:spcAft>
              <a:spcPct val="15000"/>
            </a:spcAft>
            <a:buChar char="•"/>
          </a:pPr>
          <a:r>
            <a:rPr lang="en-US" sz="1300" kern="1200" dirty="0"/>
            <a:t>Prowess systems architecture diagrams, </a:t>
          </a:r>
        </a:p>
        <a:p>
          <a:pPr marL="228600" lvl="2" indent="-114300" algn="l" defTabSz="577850">
            <a:lnSpc>
              <a:spcPct val="90000"/>
            </a:lnSpc>
            <a:spcBef>
              <a:spcPct val="0"/>
            </a:spcBef>
            <a:spcAft>
              <a:spcPct val="15000"/>
            </a:spcAft>
            <a:buChar char="•"/>
          </a:pPr>
          <a:r>
            <a:rPr lang="en-US" sz="1300" kern="1200" dirty="0"/>
            <a:t>Financial information,</a:t>
          </a:r>
        </a:p>
        <a:p>
          <a:pPr marL="228600" lvl="2" indent="-114300" algn="l" defTabSz="577850">
            <a:lnSpc>
              <a:spcPct val="90000"/>
            </a:lnSpc>
            <a:spcBef>
              <a:spcPct val="0"/>
            </a:spcBef>
            <a:spcAft>
              <a:spcPct val="15000"/>
            </a:spcAft>
            <a:buChar char="•"/>
          </a:pPr>
          <a:r>
            <a:rPr lang="en-US" sz="1300" kern="1200" dirty="0"/>
            <a:t>Business performance information, </a:t>
          </a:r>
        </a:p>
        <a:p>
          <a:pPr marL="228600" lvl="2" indent="-114300" algn="l" defTabSz="577850">
            <a:lnSpc>
              <a:spcPct val="90000"/>
            </a:lnSpc>
            <a:spcBef>
              <a:spcPct val="0"/>
            </a:spcBef>
            <a:spcAft>
              <a:spcPct val="15000"/>
            </a:spcAft>
            <a:buChar char="•"/>
          </a:pPr>
          <a:r>
            <a:rPr lang="en-US" sz="1300" kern="1200" dirty="0"/>
            <a:t>Business-related email or chat communications</a:t>
          </a:r>
        </a:p>
      </dsp:txBody>
      <dsp:txXfrm>
        <a:off x="2886812" y="996501"/>
        <a:ext cx="2528602" cy="3639870"/>
      </dsp:txXfrm>
    </dsp:sp>
    <dsp:sp modelId="{7D86B689-6455-4E3D-99D8-032D30295EEB}">
      <dsp:nvSpPr>
        <dsp:cNvPr id="0" name=""/>
        <dsp:cNvSpPr/>
      </dsp:nvSpPr>
      <dsp:spPr>
        <a:xfrm>
          <a:off x="5769419" y="164228"/>
          <a:ext cx="2528602" cy="832273"/>
        </a:xfrm>
        <a:prstGeom prst="rect">
          <a:avLst/>
        </a:prstGeom>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3"/>
        </a:lnRef>
        <a:fillRef idx="3">
          <a:schemeClr val="accent3"/>
        </a:fillRef>
        <a:effectRef idx="3">
          <a:schemeClr val="accent3"/>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dirty="0"/>
            <a:t>Internal - </a:t>
          </a:r>
          <a:r>
            <a:rPr lang="en-US" sz="1300" kern="1200" dirty="0"/>
            <a:t>Information intended to be available to all Prowess Employees.</a:t>
          </a:r>
        </a:p>
      </dsp:txBody>
      <dsp:txXfrm>
        <a:off x="5769419" y="164228"/>
        <a:ext cx="2528602" cy="832273"/>
      </dsp:txXfrm>
    </dsp:sp>
    <dsp:sp modelId="{7C1AA188-9E53-4A24-9E29-BED51A9D293F}">
      <dsp:nvSpPr>
        <dsp:cNvPr id="0" name=""/>
        <dsp:cNvSpPr/>
      </dsp:nvSpPr>
      <dsp:spPr>
        <a:xfrm>
          <a:off x="5769419" y="996501"/>
          <a:ext cx="2528602" cy="3639870"/>
        </a:xfrm>
        <a:prstGeom prst="rect">
          <a:avLst/>
        </a:prstGeom>
        <a:noFill/>
        <a:ln w="9525" cap="flat" cmpd="sng" algn="ctr">
          <a:solidFill>
            <a:schemeClr val="accent3"/>
          </a:solidFill>
          <a:prstDash val="solid"/>
          <a:round/>
          <a:headEnd type="none" w="med" len="med"/>
          <a:tailEnd type="none" w="med" len="med"/>
        </a:ln>
        <a:effectLst/>
      </dsp:spPr>
      <dsp:style>
        <a:lnRef idx="0">
          <a:scrgbClr r="0" g="0" b="0"/>
        </a:lnRef>
        <a:fillRef idx="0">
          <a:scrgbClr r="0" g="0" b="0"/>
        </a:fillRef>
        <a:effectRef idx="0">
          <a:scrgbClr r="0" g="0" b="0"/>
        </a:effectRef>
        <a:fontRef idx="minor">
          <a:schemeClr val="accent3"/>
        </a:fontRef>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t>Internal information is information that functionally requires it to be made available to all employees to be useful.</a:t>
          </a:r>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r>
            <a:rPr lang="en-US" sz="1300" kern="1200" dirty="0"/>
            <a:t>Examples of </a:t>
          </a:r>
          <a:r>
            <a:rPr lang="en-US" sz="1300" b="1" kern="1200" dirty="0"/>
            <a:t>Internal</a:t>
          </a:r>
          <a:r>
            <a:rPr lang="en-US" sz="1300" kern="1200" dirty="0"/>
            <a:t> information include:</a:t>
          </a:r>
        </a:p>
        <a:p>
          <a:pPr marL="228600" lvl="2" indent="-114300" algn="l" defTabSz="577850">
            <a:lnSpc>
              <a:spcPct val="90000"/>
            </a:lnSpc>
            <a:spcBef>
              <a:spcPct val="0"/>
            </a:spcBef>
            <a:spcAft>
              <a:spcPct val="15000"/>
            </a:spcAft>
            <a:buChar char="•"/>
          </a:pPr>
          <a:r>
            <a:rPr lang="en-US" sz="1300" kern="1200" dirty="0"/>
            <a:t>Internal email and IM-based communications regarding business operations, </a:t>
          </a:r>
        </a:p>
        <a:p>
          <a:pPr marL="228600" lvl="2" indent="-114300" algn="l" defTabSz="577850">
            <a:lnSpc>
              <a:spcPct val="90000"/>
            </a:lnSpc>
            <a:spcBef>
              <a:spcPct val="0"/>
            </a:spcBef>
            <a:spcAft>
              <a:spcPct val="15000"/>
            </a:spcAft>
            <a:buChar char="•"/>
          </a:pPr>
          <a:r>
            <a:rPr lang="en-US" sz="1300" kern="1200" dirty="0"/>
            <a:t>Internal meetings and recordings, </a:t>
          </a:r>
        </a:p>
        <a:p>
          <a:pPr marL="228600" lvl="2" indent="-114300" algn="l" defTabSz="577850">
            <a:lnSpc>
              <a:spcPct val="90000"/>
            </a:lnSpc>
            <a:spcBef>
              <a:spcPct val="0"/>
            </a:spcBef>
            <a:spcAft>
              <a:spcPct val="15000"/>
            </a:spcAft>
            <a:buChar char="•"/>
          </a:pPr>
          <a:r>
            <a:rPr lang="en-US" sz="1300" kern="1200" dirty="0"/>
            <a:t>Organization charts, </a:t>
          </a:r>
        </a:p>
        <a:p>
          <a:pPr marL="228600" lvl="2" indent="-114300" algn="l" defTabSz="577850">
            <a:lnSpc>
              <a:spcPct val="90000"/>
            </a:lnSpc>
            <a:spcBef>
              <a:spcPct val="0"/>
            </a:spcBef>
            <a:spcAft>
              <a:spcPct val="15000"/>
            </a:spcAft>
            <a:buChar char="•"/>
          </a:pPr>
          <a:r>
            <a:rPr lang="en-US" sz="1300" kern="1200" dirty="0"/>
            <a:t>Internal procedures or policies such as SOP documents and company calendars</a:t>
          </a:r>
        </a:p>
      </dsp:txBody>
      <dsp:txXfrm>
        <a:off x="5769419" y="996501"/>
        <a:ext cx="2528602" cy="3639870"/>
      </dsp:txXfrm>
    </dsp:sp>
    <dsp:sp modelId="{361DA73C-D48A-4105-8F9F-8A769F242B99}">
      <dsp:nvSpPr>
        <dsp:cNvPr id="0" name=""/>
        <dsp:cNvSpPr/>
      </dsp:nvSpPr>
      <dsp:spPr>
        <a:xfrm>
          <a:off x="8652026" y="164228"/>
          <a:ext cx="2528602" cy="832273"/>
        </a:xfrm>
        <a:prstGeom prst="rect">
          <a:avLst/>
        </a:prstGeom>
        <a:gradFill rotWithShape="1">
          <a:gsLst>
            <a:gs pos="0">
              <a:schemeClr val="dk1">
                <a:satMod val="103000"/>
                <a:lumMod val="102000"/>
                <a:tint val="94000"/>
              </a:schemeClr>
            </a:gs>
            <a:gs pos="50000">
              <a:schemeClr val="dk1">
                <a:satMod val="110000"/>
                <a:lumMod val="100000"/>
                <a:shade val="100000"/>
              </a:schemeClr>
            </a:gs>
            <a:gs pos="100000">
              <a:schemeClr val="dk1">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dk1"/>
        </a:lnRef>
        <a:fillRef idx="3">
          <a:schemeClr val="dk1"/>
        </a:fillRef>
        <a:effectRef idx="3">
          <a:schemeClr val="dk1"/>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a:t>Public</a:t>
          </a:r>
          <a:r>
            <a:rPr lang="en-US" sz="1300" kern="1200"/>
            <a:t> – Information not requiring any specialized access control.</a:t>
          </a:r>
        </a:p>
      </dsp:txBody>
      <dsp:txXfrm>
        <a:off x="8652026" y="164228"/>
        <a:ext cx="2528602" cy="832273"/>
      </dsp:txXfrm>
    </dsp:sp>
    <dsp:sp modelId="{9F6C0888-33F4-4679-9396-75C35561846B}">
      <dsp:nvSpPr>
        <dsp:cNvPr id="0" name=""/>
        <dsp:cNvSpPr/>
      </dsp:nvSpPr>
      <dsp:spPr>
        <a:xfrm>
          <a:off x="8652026" y="996501"/>
          <a:ext cx="2528602" cy="3639870"/>
        </a:xfrm>
        <a:prstGeom prst="rect">
          <a:avLst/>
        </a:prstGeom>
        <a:noFill/>
        <a:ln w="9525" cap="flat" cmpd="sng" algn="ctr">
          <a:solidFill>
            <a:schemeClr val="dk1"/>
          </a:solidFill>
          <a:prstDash val="solid"/>
          <a:round/>
          <a:headEnd type="none" w="med" len="med"/>
          <a:tailEnd type="none" w="med" len="med"/>
        </a:ln>
        <a:effectLst/>
      </dsp:spPr>
      <dsp:style>
        <a:lnRef idx="0">
          <a:scrgbClr r="0" g="0" b="0"/>
        </a:lnRef>
        <a:fillRef idx="0">
          <a:scrgbClr r="0" g="0" b="0"/>
        </a:fillRef>
        <a:effectRef idx="0">
          <a:scrgbClr r="0" g="0" b="0"/>
        </a:effectRef>
        <a:fontRef idx="minor">
          <a:schemeClr val="dk1"/>
        </a:fontRef>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t>Poses no risk to Prowess if distributed or encountered internally or by a third party, as well as information intended to be distributed publicly.</a:t>
          </a:r>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r>
            <a:rPr lang="en-US" sz="1300" kern="1200" dirty="0"/>
            <a:t>Examples of </a:t>
          </a:r>
          <a:r>
            <a:rPr lang="en-US" sz="1300" b="1" kern="1200" dirty="0"/>
            <a:t>Public</a:t>
          </a:r>
          <a:r>
            <a:rPr lang="en-US" sz="1300" kern="1200" dirty="0"/>
            <a:t> data include:</a:t>
          </a:r>
        </a:p>
        <a:p>
          <a:pPr marL="228600" lvl="2" indent="-114300" algn="l" defTabSz="577850">
            <a:lnSpc>
              <a:spcPct val="90000"/>
            </a:lnSpc>
            <a:spcBef>
              <a:spcPct val="0"/>
            </a:spcBef>
            <a:spcAft>
              <a:spcPct val="15000"/>
            </a:spcAft>
            <a:buChar char="•"/>
          </a:pPr>
          <a:r>
            <a:rPr lang="en-US" sz="1300" kern="1200" dirty="0"/>
            <a:t>Published works for intended for general audiences</a:t>
          </a:r>
        </a:p>
        <a:p>
          <a:pPr marL="228600" lvl="2" indent="-114300" algn="l" defTabSz="577850">
            <a:lnSpc>
              <a:spcPct val="90000"/>
            </a:lnSpc>
            <a:spcBef>
              <a:spcPct val="0"/>
            </a:spcBef>
            <a:spcAft>
              <a:spcPct val="15000"/>
            </a:spcAft>
            <a:buChar char="•"/>
          </a:pPr>
          <a:r>
            <a:rPr lang="en-US" sz="1300" kern="1200" dirty="0"/>
            <a:t>Website and Marketing materials</a:t>
          </a:r>
        </a:p>
        <a:p>
          <a:pPr marL="114300" lvl="1" indent="-114300" algn="l" defTabSz="577850">
            <a:lnSpc>
              <a:spcPct val="90000"/>
            </a:lnSpc>
            <a:spcBef>
              <a:spcPct val="0"/>
            </a:spcBef>
            <a:spcAft>
              <a:spcPct val="15000"/>
            </a:spcAft>
            <a:buChar char="•"/>
          </a:pPr>
          <a:endParaRPr lang="en-US" sz="1300" kern="1200" dirty="0"/>
        </a:p>
      </dsp:txBody>
      <dsp:txXfrm>
        <a:off x="8652026" y="996501"/>
        <a:ext cx="2528602" cy="363987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CB8A1C-A9B5-2459-587A-0EFC5CCC677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A9EB4E0-5923-B2A0-67C0-5F9A4EDFEE3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18B33EE-7B9E-4E48-9800-0760630539F2}" type="datetimeFigureOut">
              <a:rPr lang="en-US" smtClean="0"/>
              <a:t>9/10/2026</a:t>
            </a:fld>
            <a:endParaRPr lang="en-US"/>
          </a:p>
        </p:txBody>
      </p:sp>
      <p:sp>
        <p:nvSpPr>
          <p:cNvPr id="4" name="Footer Placeholder 3">
            <a:extLst>
              <a:ext uri="{FF2B5EF4-FFF2-40B4-BE49-F238E27FC236}">
                <a16:creationId xmlns:a16="http://schemas.microsoft.com/office/drawing/2014/main" id="{78C72845-9104-C327-6C99-391AEFF650F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19FD969-57A2-B70F-3801-D0DFA7411F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F62091B-9369-484C-8753-CA1707B99F96}" type="slidenum">
              <a:rPr lang="en-US" smtClean="0"/>
              <a:t>‹#›</a:t>
            </a:fld>
            <a:endParaRPr lang="en-US"/>
          </a:p>
        </p:txBody>
      </p:sp>
    </p:spTree>
    <p:extLst>
      <p:ext uri="{BB962C8B-B14F-4D97-AF65-F5344CB8AC3E}">
        <p14:creationId xmlns:p14="http://schemas.microsoft.com/office/powerpoint/2010/main" val="3385995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205B22-25CE-5F4C-AF7D-12790D301716}"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F5CFBE-B018-1343-943B-BCA0F219C17B}" type="slidenum">
              <a:rPr lang="en-US" smtClean="0"/>
              <a:t>‹#›</a:t>
            </a:fld>
            <a:endParaRPr lang="en-US"/>
          </a:p>
        </p:txBody>
      </p:sp>
    </p:spTree>
    <p:extLst>
      <p:ext uri="{BB962C8B-B14F-4D97-AF65-F5344CB8AC3E}">
        <p14:creationId xmlns:p14="http://schemas.microsoft.com/office/powerpoint/2010/main" val="403695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F5CFBE-B018-1343-943B-BCA0F219C17B}" type="slidenum">
              <a:rPr lang="en-US" smtClean="0"/>
              <a:t>3</a:t>
            </a:fld>
            <a:endParaRPr lang="en-US"/>
          </a:p>
        </p:txBody>
      </p:sp>
    </p:spTree>
    <p:extLst>
      <p:ext uri="{BB962C8B-B14F-4D97-AF65-F5344CB8AC3E}">
        <p14:creationId xmlns:p14="http://schemas.microsoft.com/office/powerpoint/2010/main" val="2790942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1" dirty="0">
                <a:latin typeface="+mn-lt"/>
              </a:rPr>
              <a:t>Why it matters</a:t>
            </a:r>
          </a:p>
          <a:p>
            <a:r>
              <a:rPr lang="en-US" sz="1200" dirty="0">
                <a:latin typeface="+mn-lt"/>
              </a:rPr>
              <a:t>These certifications demonstrate our commitment to protecting customer and company data, and are required by many of our enterprise clients. Your participation in this training supports our compliance obligations.</a:t>
            </a:r>
          </a:p>
          <a:p>
            <a:endParaRPr lang="en-US" dirty="0"/>
          </a:p>
        </p:txBody>
      </p:sp>
      <p:sp>
        <p:nvSpPr>
          <p:cNvPr id="4" name="Slide Number Placeholder 3"/>
          <p:cNvSpPr>
            <a:spLocks noGrp="1"/>
          </p:cNvSpPr>
          <p:nvPr>
            <p:ph type="sldNum" sz="quarter" idx="5"/>
          </p:nvPr>
        </p:nvSpPr>
        <p:spPr/>
        <p:txBody>
          <a:bodyPr/>
          <a:lstStyle/>
          <a:p>
            <a:fld id="{F2F5CFBE-B018-1343-943B-BCA0F219C17B}" type="slidenum">
              <a:rPr lang="en-US" smtClean="0"/>
              <a:t>4</a:t>
            </a:fld>
            <a:endParaRPr lang="en-US"/>
          </a:p>
        </p:txBody>
      </p:sp>
    </p:spTree>
    <p:extLst>
      <p:ext uri="{BB962C8B-B14F-4D97-AF65-F5344CB8AC3E}">
        <p14:creationId xmlns:p14="http://schemas.microsoft.com/office/powerpoint/2010/main" val="2000878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F5CFBE-B018-1343-943B-BCA0F219C17B}" type="slidenum">
              <a:rPr lang="en-US" smtClean="0"/>
              <a:t>6</a:t>
            </a:fld>
            <a:endParaRPr lang="en-US"/>
          </a:p>
        </p:txBody>
      </p:sp>
    </p:spTree>
    <p:extLst>
      <p:ext uri="{BB962C8B-B14F-4D97-AF65-F5344CB8AC3E}">
        <p14:creationId xmlns:p14="http://schemas.microsoft.com/office/powerpoint/2010/main" val="1347237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built moats wider and deeper to the point that it became impractical to try to attack directly.</a:t>
            </a:r>
          </a:p>
          <a:p>
            <a:r>
              <a:rPr lang="en-US" dirty="0"/>
              <a:t>Most attack vectors can have security scaled linearly: harder encryption takes longer to hack.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rise of MFA essentially eliminated the possibility of any sort of brute-force login attack. Patching cycles became more frequent, encryption became practically unbreakable. Antivirus management tools became intelligent and comprehensive.</a:t>
            </a:r>
          </a:p>
          <a:p>
            <a:endParaRPr lang="en-US" dirty="0"/>
          </a:p>
        </p:txBody>
      </p:sp>
      <p:sp>
        <p:nvSpPr>
          <p:cNvPr id="4" name="Slide Number Placeholder 3"/>
          <p:cNvSpPr>
            <a:spLocks noGrp="1"/>
          </p:cNvSpPr>
          <p:nvPr>
            <p:ph type="sldNum" sz="quarter" idx="5"/>
          </p:nvPr>
        </p:nvSpPr>
        <p:spPr/>
        <p:txBody>
          <a:bodyPr/>
          <a:lstStyle/>
          <a:p>
            <a:fld id="{F2F5CFBE-B018-1343-943B-BCA0F219C17B}" type="slidenum">
              <a:rPr lang="en-US" smtClean="0"/>
              <a:t>7</a:t>
            </a:fld>
            <a:endParaRPr lang="en-US"/>
          </a:p>
        </p:txBody>
      </p:sp>
    </p:spTree>
    <p:extLst>
      <p:ext uri="{BB962C8B-B14F-4D97-AF65-F5344CB8AC3E}">
        <p14:creationId xmlns:p14="http://schemas.microsoft.com/office/powerpoint/2010/main" val="4157580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not just a trend, that’s almost complete saturation.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mn-lt"/>
              </a:rPr>
              <a:t>I originally designed this slide with graphs and statistics beyond this one, but honestly this is the only one that matters.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mn-lt"/>
              </a:rPr>
              <a:t>Frankly, cybersecurity statistics show such a massive trend in increases that it’s not even really helpful to state them as scare tactics here because of the sheer volume. </a:t>
            </a:r>
            <a:endParaRPr lang="en-US" dirty="0"/>
          </a:p>
        </p:txBody>
      </p:sp>
      <p:sp>
        <p:nvSpPr>
          <p:cNvPr id="4" name="Slide Number Placeholder 3"/>
          <p:cNvSpPr>
            <a:spLocks noGrp="1"/>
          </p:cNvSpPr>
          <p:nvPr>
            <p:ph type="sldNum" sz="quarter" idx="5"/>
          </p:nvPr>
        </p:nvSpPr>
        <p:spPr/>
        <p:txBody>
          <a:bodyPr/>
          <a:lstStyle/>
          <a:p>
            <a:fld id="{F2F5CFBE-B018-1343-943B-BCA0F219C17B}" type="slidenum">
              <a:rPr lang="en-US" smtClean="0"/>
              <a:t>8</a:t>
            </a:fld>
            <a:endParaRPr lang="en-US"/>
          </a:p>
        </p:txBody>
      </p:sp>
    </p:spTree>
    <p:extLst>
      <p:ext uri="{BB962C8B-B14F-4D97-AF65-F5344CB8AC3E}">
        <p14:creationId xmlns:p14="http://schemas.microsoft.com/office/powerpoint/2010/main" val="454091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Awareness is the most effective defense.</a:t>
            </a:r>
          </a:p>
          <a:p>
            <a:endParaRPr lang="en-US" dirty="0"/>
          </a:p>
          <a:p>
            <a:r>
              <a:rPr lang="en-US" dirty="0"/>
              <a:t>So many vectors that it’s not really helpful to provide an exhaustive list</a:t>
            </a:r>
          </a:p>
          <a:p>
            <a:endParaRPr lang="en-US" dirty="0"/>
          </a:p>
          <a:p>
            <a:r>
              <a:rPr lang="en-US" dirty="0"/>
              <a:t>This is *always* the common thread. Which is why questioning the reason for a request and validation authenticity are the only practical tools we have.</a:t>
            </a:r>
          </a:p>
        </p:txBody>
      </p:sp>
      <p:sp>
        <p:nvSpPr>
          <p:cNvPr id="4" name="Slide Number Placeholder 3"/>
          <p:cNvSpPr>
            <a:spLocks noGrp="1"/>
          </p:cNvSpPr>
          <p:nvPr>
            <p:ph type="sldNum" sz="quarter" idx="5"/>
          </p:nvPr>
        </p:nvSpPr>
        <p:spPr/>
        <p:txBody>
          <a:bodyPr/>
          <a:lstStyle/>
          <a:p>
            <a:fld id="{F2F5CFBE-B018-1343-943B-BCA0F219C17B}" type="slidenum">
              <a:rPr lang="en-US" smtClean="0"/>
              <a:t>9</a:t>
            </a:fld>
            <a:endParaRPr lang="en-US"/>
          </a:p>
        </p:txBody>
      </p:sp>
    </p:spTree>
    <p:extLst>
      <p:ext uri="{BB962C8B-B14F-4D97-AF65-F5344CB8AC3E}">
        <p14:creationId xmlns:p14="http://schemas.microsoft.com/office/powerpoint/2010/main" val="2353630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talked about AI Vishing and voice cloning last year</a:t>
            </a:r>
          </a:p>
          <a:p>
            <a:endParaRPr lang="en-US" dirty="0"/>
          </a:p>
          <a:p>
            <a:r>
              <a:rPr lang="en-US" dirty="0"/>
              <a:t>There is no point in trying to “keep up” with the tells, since the technology to fake things is improving.</a:t>
            </a:r>
          </a:p>
          <a:p>
            <a:endParaRPr lang="en-US" dirty="0"/>
          </a:p>
          <a:p>
            <a:r>
              <a:rPr lang="en-US" dirty="0"/>
              <a:t>There IS no comprehensive list of all current things to look out for</a:t>
            </a:r>
          </a:p>
          <a:p>
            <a:endParaRPr lang="en-US" dirty="0"/>
          </a:p>
          <a:p>
            <a:r>
              <a:rPr lang="en-US" dirty="0"/>
              <a:t>But the core logical facts remain – an IT support person doesn’t need your password.</a:t>
            </a:r>
          </a:p>
          <a:p>
            <a:r>
              <a:rPr lang="en-US" dirty="0"/>
              <a:t>You don’t need to open an attachment from an unverified contact.</a:t>
            </a:r>
          </a:p>
          <a:p>
            <a:endParaRPr lang="en-US" dirty="0"/>
          </a:p>
          <a:p>
            <a:r>
              <a:rPr lang="en-US" dirty="0"/>
              <a:t>No matter how good the fabrications become, the underlying scam always remains the same: someone is trying to gain access that you have</a:t>
            </a:r>
          </a:p>
        </p:txBody>
      </p:sp>
      <p:sp>
        <p:nvSpPr>
          <p:cNvPr id="4" name="Slide Number Placeholder 3"/>
          <p:cNvSpPr>
            <a:spLocks noGrp="1"/>
          </p:cNvSpPr>
          <p:nvPr>
            <p:ph type="sldNum" sz="quarter" idx="5"/>
          </p:nvPr>
        </p:nvSpPr>
        <p:spPr/>
        <p:txBody>
          <a:bodyPr/>
          <a:lstStyle/>
          <a:p>
            <a:fld id="{F2F5CFBE-B018-1343-943B-BCA0F219C17B}" type="slidenum">
              <a:rPr lang="en-US" smtClean="0"/>
              <a:t>11</a:t>
            </a:fld>
            <a:endParaRPr lang="en-US"/>
          </a:p>
        </p:txBody>
      </p:sp>
    </p:spTree>
    <p:extLst>
      <p:ext uri="{BB962C8B-B14F-4D97-AF65-F5344CB8AC3E}">
        <p14:creationId xmlns:p14="http://schemas.microsoft.com/office/powerpoint/2010/main" val="7814594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No info on hand? Check official website, etc. Don’t use details provided in a message</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US" sz="1200" dirty="0">
                <a:latin typeface="+mn-lt"/>
              </a:rPr>
              <a:t>Make an excuse (headset broken, battery) and call them back on a known good number</a:t>
            </a:r>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Buy time - </a:t>
            </a:r>
            <a:r>
              <a:rPr lang="en-US" sz="1200" dirty="0">
                <a:latin typeface="+mn-lt"/>
              </a:rPr>
              <a:t>Make an excuse (headset broken, battery) and call them back on a known good number most scam scripts or presentations can’t survive a change of context</a:t>
            </a:r>
          </a:p>
          <a:p>
            <a:pPr marL="228600" indent="-228600">
              <a:buAutoNum type="arabicPeriod"/>
            </a:pPr>
            <a:endParaRPr lang="en-US" dirty="0"/>
          </a:p>
          <a:p>
            <a:r>
              <a:rPr lang="en-US" dirty="0"/>
              <a:t>3. "You already know what it feels like when someone you talk to regularly sounds a little off. Maybe they seem distracted, or rushed, or just not quite like themselves. You notice it without thinking about it.</a:t>
            </a:r>
          </a:p>
          <a:p>
            <a:r>
              <a:rPr lang="en-US" dirty="0"/>
              <a:t>That noticing is data. And now that voice cloning exists, it's </a:t>
            </a:r>
            <a:r>
              <a:rPr lang="en-US" i="1" dirty="0"/>
              <a:t>security</a:t>
            </a:r>
            <a:r>
              <a:rPr lang="en-US" dirty="0"/>
              <a:t> data.</a:t>
            </a:r>
          </a:p>
          <a:p>
            <a:r>
              <a:rPr lang="en-US" dirty="0"/>
              <a:t>I'm not asking you to do anything differently — just to recognize that if a call feels wrong, even if you can't say why, that feeling is worth pausing for."</a:t>
            </a:r>
          </a:p>
          <a:p>
            <a:endParaRPr lang="en-US" dirty="0"/>
          </a:p>
          <a:p>
            <a:r>
              <a:rPr lang="en-US" dirty="0"/>
              <a:t>Cheers, big ears</a:t>
            </a:r>
          </a:p>
          <a:p>
            <a:r>
              <a:rPr lang="en-US" dirty="0"/>
              <a:t>Your word is as valuable to me as a Bronzed Ham</a:t>
            </a:r>
          </a:p>
          <a:p>
            <a:endParaRPr lang="en-US" dirty="0"/>
          </a:p>
          <a:p>
            <a:r>
              <a:rPr lang="en-US" dirty="0"/>
              <a:t>Family “safe words” </a:t>
            </a:r>
            <a:r>
              <a:rPr lang="en-US" dirty="0" err="1"/>
              <a:t>etc</a:t>
            </a:r>
            <a:endParaRPr lang="en-US" dirty="0"/>
          </a:p>
          <a:p>
            <a:endParaRPr lang="en-US" dirty="0"/>
          </a:p>
          <a:p>
            <a:r>
              <a:rPr lang="en-US" dirty="0"/>
              <a:t>4. </a:t>
            </a:r>
          </a:p>
        </p:txBody>
      </p:sp>
      <p:sp>
        <p:nvSpPr>
          <p:cNvPr id="4" name="Slide Number Placeholder 3"/>
          <p:cNvSpPr>
            <a:spLocks noGrp="1"/>
          </p:cNvSpPr>
          <p:nvPr>
            <p:ph type="sldNum" sz="quarter" idx="5"/>
          </p:nvPr>
        </p:nvSpPr>
        <p:spPr/>
        <p:txBody>
          <a:bodyPr/>
          <a:lstStyle/>
          <a:p>
            <a:fld id="{F2F5CFBE-B018-1343-943B-BCA0F219C17B}" type="slidenum">
              <a:rPr lang="en-US" smtClean="0"/>
              <a:t>12</a:t>
            </a:fld>
            <a:endParaRPr lang="en-US"/>
          </a:p>
        </p:txBody>
      </p:sp>
    </p:spTree>
    <p:extLst>
      <p:ext uri="{BB962C8B-B14F-4D97-AF65-F5344CB8AC3E}">
        <p14:creationId xmlns:p14="http://schemas.microsoft.com/office/powerpoint/2010/main" val="676861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PDF is opened, would make a local firewall exception that allowed for remote access when a computer was online and connected to the internet.</a:t>
            </a:r>
          </a:p>
        </p:txBody>
      </p:sp>
      <p:sp>
        <p:nvSpPr>
          <p:cNvPr id="4" name="Slide Number Placeholder 3"/>
          <p:cNvSpPr>
            <a:spLocks noGrp="1"/>
          </p:cNvSpPr>
          <p:nvPr>
            <p:ph type="sldNum" sz="quarter" idx="5"/>
          </p:nvPr>
        </p:nvSpPr>
        <p:spPr/>
        <p:txBody>
          <a:bodyPr/>
          <a:lstStyle/>
          <a:p>
            <a:fld id="{F2F5CFBE-B018-1343-943B-BCA0F219C17B}" type="slidenum">
              <a:rPr lang="en-US" smtClean="0"/>
              <a:t>13</a:t>
            </a:fld>
            <a:endParaRPr lang="en-US"/>
          </a:p>
        </p:txBody>
      </p:sp>
    </p:spTree>
    <p:extLst>
      <p:ext uri="{BB962C8B-B14F-4D97-AF65-F5344CB8AC3E}">
        <p14:creationId xmlns:p14="http://schemas.microsoft.com/office/powerpoint/2010/main" val="4146139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PDF is opened, would make a local firewall exception that allowed for remote access when a computer was online and connected to the internet.</a:t>
            </a:r>
          </a:p>
          <a:p>
            <a:endParaRPr lang="en-US" dirty="0"/>
          </a:p>
          <a:p>
            <a:r>
              <a:rPr lang="en-US" dirty="0"/>
              <a:t>Now we know Prowess did a white paper for Dell (specifically on R770 Servers).</a:t>
            </a:r>
          </a:p>
          <a:p>
            <a:r>
              <a:rPr lang="en-US" dirty="0"/>
              <a:t>From the Prowess website we know they’re based in Washington.</a:t>
            </a:r>
          </a:p>
          <a:p>
            <a:endParaRPr lang="en-US" dirty="0"/>
          </a:p>
          <a:p>
            <a:r>
              <a:rPr lang="en-US" dirty="0"/>
              <a:t>Even if this didn’t exactly match my search for “Microsoft”, doesn’t matter. We’re just gathering context.</a:t>
            </a:r>
          </a:p>
        </p:txBody>
      </p:sp>
      <p:sp>
        <p:nvSpPr>
          <p:cNvPr id="4" name="Slide Number Placeholder 3"/>
          <p:cNvSpPr>
            <a:spLocks noGrp="1"/>
          </p:cNvSpPr>
          <p:nvPr>
            <p:ph type="sldNum" sz="quarter" idx="5"/>
          </p:nvPr>
        </p:nvSpPr>
        <p:spPr/>
        <p:txBody>
          <a:bodyPr/>
          <a:lstStyle/>
          <a:p>
            <a:fld id="{F2F5CFBE-B018-1343-943B-BCA0F219C17B}" type="slidenum">
              <a:rPr lang="en-US" smtClean="0"/>
              <a:t>14</a:t>
            </a:fld>
            <a:endParaRPr lang="en-US"/>
          </a:p>
        </p:txBody>
      </p:sp>
    </p:spTree>
    <p:extLst>
      <p:ext uri="{BB962C8B-B14F-4D97-AF65-F5344CB8AC3E}">
        <p14:creationId xmlns:p14="http://schemas.microsoft.com/office/powerpoint/2010/main" val="1545775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Remember: Social Engineering preys on human nature, we inherently want to believe someone is being truthful and transparent with us.</a:t>
            </a:r>
          </a:p>
          <a:p>
            <a:endParaRPr lang="en-US" dirty="0"/>
          </a:p>
        </p:txBody>
      </p:sp>
      <p:sp>
        <p:nvSpPr>
          <p:cNvPr id="4" name="Slide Number Placeholder 3"/>
          <p:cNvSpPr>
            <a:spLocks noGrp="1"/>
          </p:cNvSpPr>
          <p:nvPr>
            <p:ph type="sldNum" sz="quarter" idx="5"/>
          </p:nvPr>
        </p:nvSpPr>
        <p:spPr/>
        <p:txBody>
          <a:bodyPr/>
          <a:lstStyle/>
          <a:p>
            <a:fld id="{F2F5CFBE-B018-1343-943B-BCA0F219C17B}" type="slidenum">
              <a:rPr lang="en-US" smtClean="0"/>
              <a:t>15</a:t>
            </a:fld>
            <a:endParaRPr lang="en-US"/>
          </a:p>
        </p:txBody>
      </p:sp>
    </p:spTree>
    <p:extLst>
      <p:ext uri="{BB962C8B-B14F-4D97-AF65-F5344CB8AC3E}">
        <p14:creationId xmlns:p14="http://schemas.microsoft.com/office/powerpoint/2010/main" val="2809136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F5CFBE-B018-1343-943B-BCA0F219C17B}" type="slidenum">
              <a:rPr lang="en-US" smtClean="0"/>
              <a:t>16</a:t>
            </a:fld>
            <a:endParaRPr lang="en-US"/>
          </a:p>
        </p:txBody>
      </p:sp>
    </p:spTree>
    <p:extLst>
      <p:ext uri="{BB962C8B-B14F-4D97-AF65-F5344CB8AC3E}">
        <p14:creationId xmlns:p14="http://schemas.microsoft.com/office/powerpoint/2010/main" val="19450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took me four Google searches and about four minutes.</a:t>
            </a:r>
          </a:p>
          <a:p>
            <a:r>
              <a:rPr lang="en-US" dirty="0"/>
              <a:t>There's no typo to catch. The company is real. The rebrand is real. Rachel is real. The white paper is real. Pradeep is (probably) real. </a:t>
            </a:r>
          </a:p>
          <a:p>
            <a:r>
              <a:rPr lang="en-US" dirty="0"/>
              <a:t>If you're the person who receives this, what's your red flag? There isn't one — unless you're asking different questions: "Did Rachel mention this to me? Let me ping her on Slack before I open this.“</a:t>
            </a:r>
          </a:p>
          <a:p>
            <a:endParaRPr lang="en-US" dirty="0"/>
          </a:p>
          <a:p>
            <a:r>
              <a:rPr lang="en-US" dirty="0"/>
              <a:t>The point here is, this may not be a perfect narrative, and it may not fool someone every time, but it’s very simple to construct something like this.</a:t>
            </a:r>
          </a:p>
          <a:p>
            <a:endParaRPr lang="en-US" dirty="0"/>
          </a:p>
          <a:p>
            <a:r>
              <a:rPr lang="en-US" dirty="0"/>
              <a:t>Pretexting / OSINT / Spear-phishing</a:t>
            </a:r>
          </a:p>
        </p:txBody>
      </p:sp>
      <p:sp>
        <p:nvSpPr>
          <p:cNvPr id="4" name="Slide Number Placeholder 3"/>
          <p:cNvSpPr>
            <a:spLocks noGrp="1"/>
          </p:cNvSpPr>
          <p:nvPr>
            <p:ph type="sldNum" sz="quarter" idx="5"/>
          </p:nvPr>
        </p:nvSpPr>
        <p:spPr/>
        <p:txBody>
          <a:bodyPr/>
          <a:lstStyle/>
          <a:p>
            <a:fld id="{F2F5CFBE-B018-1343-943B-BCA0F219C17B}" type="slidenum">
              <a:rPr lang="en-US" smtClean="0"/>
              <a:t>18</a:t>
            </a:fld>
            <a:endParaRPr lang="en-US"/>
          </a:p>
        </p:txBody>
      </p:sp>
    </p:spTree>
    <p:extLst>
      <p:ext uri="{BB962C8B-B14F-4D97-AF65-F5344CB8AC3E}">
        <p14:creationId xmlns:p14="http://schemas.microsoft.com/office/powerpoint/2010/main" val="37864911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you've received this email. It looks legitimate. It references real people, real work, a real company. There's a PDF attached.</a:t>
            </a:r>
          </a:p>
          <a:p>
            <a:r>
              <a:rPr lang="en-US" dirty="0"/>
              <a:t>Here's how verification mindset applies</a:t>
            </a:r>
          </a:p>
          <a:p>
            <a:endParaRPr lang="en-US" dirty="0"/>
          </a:p>
        </p:txBody>
      </p:sp>
      <p:sp>
        <p:nvSpPr>
          <p:cNvPr id="4" name="Slide Number Placeholder 3"/>
          <p:cNvSpPr>
            <a:spLocks noGrp="1"/>
          </p:cNvSpPr>
          <p:nvPr>
            <p:ph type="sldNum" sz="quarter" idx="5"/>
          </p:nvPr>
        </p:nvSpPr>
        <p:spPr/>
        <p:txBody>
          <a:bodyPr/>
          <a:lstStyle/>
          <a:p>
            <a:fld id="{F2F5CFBE-B018-1343-943B-BCA0F219C17B}" type="slidenum">
              <a:rPr lang="en-US" smtClean="0"/>
              <a:t>19</a:t>
            </a:fld>
            <a:endParaRPr lang="en-US"/>
          </a:p>
        </p:txBody>
      </p:sp>
    </p:spTree>
    <p:extLst>
      <p:ext uri="{BB962C8B-B14F-4D97-AF65-F5344CB8AC3E}">
        <p14:creationId xmlns:p14="http://schemas.microsoft.com/office/powerpoint/2010/main" val="3173260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F5CFBE-B018-1343-943B-BCA0F219C17B}" type="slidenum">
              <a:rPr lang="en-US" smtClean="0"/>
              <a:t>20</a:t>
            </a:fld>
            <a:endParaRPr lang="en-US"/>
          </a:p>
        </p:txBody>
      </p:sp>
    </p:spTree>
    <p:extLst>
      <p:ext uri="{BB962C8B-B14F-4D97-AF65-F5344CB8AC3E}">
        <p14:creationId xmlns:p14="http://schemas.microsoft.com/office/powerpoint/2010/main" val="1388803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Having a culture of trust is a core part of good internal security</a:t>
            </a:r>
          </a:p>
          <a:p>
            <a:endParaRPr lang="en-US" dirty="0"/>
          </a:p>
          <a:p>
            <a:r>
              <a:rPr lang="en-US" dirty="0"/>
              <a:t>Attackers are also betting on people being too embarrassed to report potential threats as part of the mechanism of social engineering</a:t>
            </a:r>
          </a:p>
        </p:txBody>
      </p:sp>
      <p:sp>
        <p:nvSpPr>
          <p:cNvPr id="4" name="Slide Number Placeholder 3"/>
          <p:cNvSpPr>
            <a:spLocks noGrp="1"/>
          </p:cNvSpPr>
          <p:nvPr>
            <p:ph type="sldNum" sz="quarter" idx="5"/>
          </p:nvPr>
        </p:nvSpPr>
        <p:spPr/>
        <p:txBody>
          <a:bodyPr/>
          <a:lstStyle/>
          <a:p>
            <a:fld id="{F2F5CFBE-B018-1343-943B-BCA0F219C17B}" type="slidenum">
              <a:rPr lang="en-US" smtClean="0"/>
              <a:t>21</a:t>
            </a:fld>
            <a:endParaRPr lang="en-US"/>
          </a:p>
        </p:txBody>
      </p:sp>
    </p:spTree>
    <p:extLst>
      <p:ext uri="{BB962C8B-B14F-4D97-AF65-F5344CB8AC3E}">
        <p14:creationId xmlns:p14="http://schemas.microsoft.com/office/powerpoint/2010/main" val="29814678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2003, a mid-level manager at the National Institute of Standards and Technology wrote an eight-page document that shaped password policy for two decades. Bill Burr's guidelines became the standard for government, banks, and corporations everywhere.</a:t>
            </a:r>
          </a:p>
          <a:p>
            <a:r>
              <a:rPr lang="en-US" dirty="0"/>
              <a:t>You've felt his influence: change your password every 90 days, use uppercase, lowercase, numbers, and special characters.</a:t>
            </a:r>
          </a:p>
          <a:p>
            <a:r>
              <a:rPr lang="en-US" dirty="0"/>
              <a:t>Years of research has shown that these measures actually don't do that much to foil hackers. Burr, now retired, admitted to the Wall Street Journal: "Much of what I did I now regret." So what went wrong?</a:t>
            </a:r>
          </a:p>
          <a:p>
            <a:endParaRPr lang="en-US" dirty="0"/>
          </a:p>
          <a:p>
            <a:r>
              <a:rPr lang="en-US" dirty="0"/>
              <a:t>Talk about how when the rules were being written up we didn’t have all the data we have today about how passwords can fail.</a:t>
            </a:r>
          </a:p>
          <a:p>
            <a:endParaRPr lang="en-US" dirty="0"/>
          </a:p>
        </p:txBody>
      </p:sp>
      <p:sp>
        <p:nvSpPr>
          <p:cNvPr id="4" name="Slide Number Placeholder 3"/>
          <p:cNvSpPr>
            <a:spLocks noGrp="1"/>
          </p:cNvSpPr>
          <p:nvPr>
            <p:ph type="sldNum" sz="quarter" idx="5"/>
          </p:nvPr>
        </p:nvSpPr>
        <p:spPr/>
        <p:txBody>
          <a:bodyPr/>
          <a:lstStyle/>
          <a:p>
            <a:fld id="{F2F5CFBE-B018-1343-943B-BCA0F219C17B}" type="slidenum">
              <a:rPr lang="en-US" smtClean="0"/>
              <a:t>22</a:t>
            </a:fld>
            <a:endParaRPr lang="en-US"/>
          </a:p>
        </p:txBody>
      </p:sp>
    </p:spTree>
    <p:extLst>
      <p:ext uri="{BB962C8B-B14F-4D97-AF65-F5344CB8AC3E}">
        <p14:creationId xmlns:p14="http://schemas.microsoft.com/office/powerpoint/2010/main" val="34492578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about 2.75 million times longer than the universe has existed.</a:t>
            </a:r>
          </a:p>
          <a:p>
            <a:endParaRPr lang="en-US" dirty="0"/>
          </a:p>
        </p:txBody>
      </p:sp>
      <p:sp>
        <p:nvSpPr>
          <p:cNvPr id="4" name="Slide Number Placeholder 3"/>
          <p:cNvSpPr>
            <a:spLocks noGrp="1"/>
          </p:cNvSpPr>
          <p:nvPr>
            <p:ph type="sldNum" sz="quarter" idx="5"/>
          </p:nvPr>
        </p:nvSpPr>
        <p:spPr/>
        <p:txBody>
          <a:bodyPr/>
          <a:lstStyle/>
          <a:p>
            <a:fld id="{F2F5CFBE-B018-1343-943B-BCA0F219C17B}" type="slidenum">
              <a:rPr lang="en-US" smtClean="0"/>
              <a:t>24</a:t>
            </a:fld>
            <a:endParaRPr lang="en-US"/>
          </a:p>
        </p:txBody>
      </p:sp>
    </p:spTree>
    <p:extLst>
      <p:ext uri="{BB962C8B-B14F-4D97-AF65-F5344CB8AC3E}">
        <p14:creationId xmlns:p14="http://schemas.microsoft.com/office/powerpoint/2010/main" val="2713671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The reason you should have unique passwords for everything is simple: if one of your passwords is compromised (even through no fault of your own!), what other accounts could that potentially give access to?</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This is difficult advice to use if we concede that passwords are bad and hard to use.</a:t>
            </a:r>
          </a:p>
          <a:p>
            <a:endParaRPr lang="en-US" dirty="0"/>
          </a:p>
        </p:txBody>
      </p:sp>
      <p:sp>
        <p:nvSpPr>
          <p:cNvPr id="4" name="Slide Number Placeholder 3"/>
          <p:cNvSpPr>
            <a:spLocks noGrp="1"/>
          </p:cNvSpPr>
          <p:nvPr>
            <p:ph type="sldNum" sz="quarter" idx="5"/>
          </p:nvPr>
        </p:nvSpPr>
        <p:spPr/>
        <p:txBody>
          <a:bodyPr/>
          <a:lstStyle/>
          <a:p>
            <a:fld id="{F2F5CFBE-B018-1343-943B-BCA0F219C17B}" type="slidenum">
              <a:rPr lang="en-US" smtClean="0"/>
              <a:t>26</a:t>
            </a:fld>
            <a:endParaRPr lang="en-US"/>
          </a:p>
        </p:txBody>
      </p:sp>
    </p:spTree>
    <p:extLst>
      <p:ext uri="{BB962C8B-B14F-4D97-AF65-F5344CB8AC3E}">
        <p14:creationId xmlns:p14="http://schemas.microsoft.com/office/powerpoint/2010/main" val="27036304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of this is probably making you realize that passwords themselves are a fundamentally flawed solution. We had to even invent a new class of software to make them usable in a secure way by humans.</a:t>
            </a:r>
          </a:p>
          <a:p>
            <a:endParaRPr lang="en-US" dirty="0"/>
          </a:p>
          <a:p>
            <a:r>
              <a:rPr lang="en-US" dirty="0"/>
              <a:t>The fundamental function of passwords is identity verification. Does the individual attempting this access attempt have authorization to do so?</a:t>
            </a:r>
          </a:p>
          <a:p>
            <a:endParaRPr lang="en-US" dirty="0"/>
          </a:p>
          <a:p>
            <a:r>
              <a:rPr lang="en-US" dirty="0"/>
              <a:t>But when passwords were conceived, we weren’t all carrying a fingerprint sensing lidar face scanning supercomputer in our pockets which is conveniently accessible at all times.</a:t>
            </a:r>
          </a:p>
          <a:p>
            <a:r>
              <a:rPr lang="en-US" dirty="0"/>
              <a:t>However nowadays, we have a smartphone on our person which can perform those functions to validate our identity in a much more convenient and secure fashion.</a:t>
            </a:r>
          </a:p>
          <a:p>
            <a:endParaRPr lang="en-US" dirty="0"/>
          </a:p>
          <a:p>
            <a:r>
              <a:rPr lang="en-US" dirty="0"/>
              <a:t>Concert wristband = HAVE (1 factor)</a:t>
            </a:r>
          </a:p>
          <a:p>
            <a:r>
              <a:rPr lang="en-US" dirty="0"/>
              <a:t>Password only = KNOW (1 factor)</a:t>
            </a:r>
          </a:p>
          <a:p>
            <a:r>
              <a:rPr lang="en-US" dirty="0"/>
              <a:t>Password and security question = KNOW and KNOW (1 factor)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Password + SMS = KNOW + HAVE (2 factor)</a:t>
            </a:r>
          </a:p>
          <a:p>
            <a:r>
              <a:rPr lang="en-US" dirty="0"/>
              <a:t>Debit card + Pin = HAVE + KNOW (2 Factor)</a:t>
            </a:r>
          </a:p>
          <a:p>
            <a:endParaRPr lang="en-US" dirty="0"/>
          </a:p>
          <a:p>
            <a:r>
              <a:rPr lang="en-US" dirty="0"/>
              <a:t>Bad 2FA Examples:</a:t>
            </a:r>
          </a:p>
          <a:p>
            <a:r>
              <a:rPr lang="en-US" dirty="0"/>
              <a:t>Passport + face check = HAVE + ARE (2 Factor)</a:t>
            </a:r>
          </a:p>
          <a:p>
            <a:r>
              <a:rPr lang="en-US" dirty="0"/>
              <a:t>Credit card + signature = Have + ARE (2 Factor)</a:t>
            </a:r>
          </a:p>
          <a:p>
            <a:endParaRPr lang="en-US" dirty="0"/>
          </a:p>
        </p:txBody>
      </p:sp>
      <p:sp>
        <p:nvSpPr>
          <p:cNvPr id="4" name="Slide Number Placeholder 3"/>
          <p:cNvSpPr>
            <a:spLocks noGrp="1"/>
          </p:cNvSpPr>
          <p:nvPr>
            <p:ph type="sldNum" sz="quarter" idx="5"/>
          </p:nvPr>
        </p:nvSpPr>
        <p:spPr/>
        <p:txBody>
          <a:bodyPr/>
          <a:lstStyle/>
          <a:p>
            <a:fld id="{F2F5CFBE-B018-1343-943B-BCA0F219C17B}" type="slidenum">
              <a:rPr lang="en-US" smtClean="0"/>
              <a:t>27</a:t>
            </a:fld>
            <a:endParaRPr lang="en-US"/>
          </a:p>
        </p:txBody>
      </p:sp>
    </p:spTree>
    <p:extLst>
      <p:ext uri="{BB962C8B-B14F-4D97-AF65-F5344CB8AC3E}">
        <p14:creationId xmlns:p14="http://schemas.microsoft.com/office/powerpoint/2010/main" val="27037152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“Passkey” is a new term you may have heard, and Prowess implemented </a:t>
            </a:r>
            <a:r>
              <a:rPr lang="en-US" dirty="0">
                <a:latin typeface="+mn-lt"/>
              </a:rPr>
              <a:t>for all accounts this year. Despite the name seeming straightforward, a lot of people don’t understand how it’s different from normal sign-ins.</a:t>
            </a:r>
          </a:p>
          <a:p>
            <a:endParaRPr lang="en-US" dirty="0"/>
          </a:p>
        </p:txBody>
      </p:sp>
      <p:sp>
        <p:nvSpPr>
          <p:cNvPr id="4" name="Slide Number Placeholder 3"/>
          <p:cNvSpPr>
            <a:spLocks noGrp="1"/>
          </p:cNvSpPr>
          <p:nvPr>
            <p:ph type="sldNum" sz="quarter" idx="5"/>
          </p:nvPr>
        </p:nvSpPr>
        <p:spPr/>
        <p:txBody>
          <a:bodyPr/>
          <a:lstStyle/>
          <a:p>
            <a:fld id="{F2F5CFBE-B018-1343-943B-BCA0F219C17B}" type="slidenum">
              <a:rPr lang="en-US" smtClean="0"/>
              <a:t>28</a:t>
            </a:fld>
            <a:endParaRPr lang="en-US"/>
          </a:p>
        </p:txBody>
      </p:sp>
    </p:spTree>
    <p:extLst>
      <p:ext uri="{BB962C8B-B14F-4D97-AF65-F5344CB8AC3E}">
        <p14:creationId xmlns:p14="http://schemas.microsoft.com/office/powerpoint/2010/main" val="24615455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you sign up for a website, you hand them a copy of your house key and say “hold on to this and please don’t lose it”. </a:t>
            </a:r>
          </a:p>
          <a:p>
            <a:endParaRPr lang="en-US" dirty="0"/>
          </a:p>
        </p:txBody>
      </p:sp>
      <p:sp>
        <p:nvSpPr>
          <p:cNvPr id="4" name="Slide Number Placeholder 3"/>
          <p:cNvSpPr>
            <a:spLocks noGrp="1"/>
          </p:cNvSpPr>
          <p:nvPr>
            <p:ph type="sldNum" sz="quarter" idx="5"/>
          </p:nvPr>
        </p:nvSpPr>
        <p:spPr/>
        <p:txBody>
          <a:bodyPr/>
          <a:lstStyle/>
          <a:p>
            <a:fld id="{F2F5CFBE-B018-1343-943B-BCA0F219C17B}" type="slidenum">
              <a:rPr lang="en-US" smtClean="0"/>
              <a:t>29</a:t>
            </a:fld>
            <a:endParaRPr lang="en-US"/>
          </a:p>
        </p:txBody>
      </p:sp>
    </p:spTree>
    <p:extLst>
      <p:ext uri="{BB962C8B-B14F-4D97-AF65-F5344CB8AC3E}">
        <p14:creationId xmlns:p14="http://schemas.microsoft.com/office/powerpoint/2010/main" val="23258475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Fake home depot doesn’t have the padlock so it wouldn’t work with the key</a:t>
            </a:r>
          </a:p>
        </p:txBody>
      </p:sp>
      <p:sp>
        <p:nvSpPr>
          <p:cNvPr id="4" name="Slide Number Placeholder 3"/>
          <p:cNvSpPr>
            <a:spLocks noGrp="1"/>
          </p:cNvSpPr>
          <p:nvPr>
            <p:ph type="sldNum" sz="quarter" idx="5"/>
          </p:nvPr>
        </p:nvSpPr>
        <p:spPr/>
        <p:txBody>
          <a:bodyPr/>
          <a:lstStyle/>
          <a:p>
            <a:fld id="{F2F5CFBE-B018-1343-943B-BCA0F219C17B}" type="slidenum">
              <a:rPr lang="en-US" smtClean="0"/>
              <a:t>30</a:t>
            </a:fld>
            <a:endParaRPr lang="en-US"/>
          </a:p>
        </p:txBody>
      </p:sp>
    </p:spTree>
    <p:extLst>
      <p:ext uri="{BB962C8B-B14F-4D97-AF65-F5344CB8AC3E}">
        <p14:creationId xmlns:p14="http://schemas.microsoft.com/office/powerpoint/2010/main" val="14042485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F5CFBE-B018-1343-943B-BCA0F219C17B}" type="slidenum">
              <a:rPr lang="en-US" smtClean="0"/>
              <a:t>31</a:t>
            </a:fld>
            <a:endParaRPr lang="en-US"/>
          </a:p>
        </p:txBody>
      </p:sp>
    </p:spTree>
    <p:extLst>
      <p:ext uri="{BB962C8B-B14F-4D97-AF65-F5344CB8AC3E}">
        <p14:creationId xmlns:p14="http://schemas.microsoft.com/office/powerpoint/2010/main" val="11540443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Passkeys are being adopted but often as an opt-in solution. </a:t>
            </a:r>
            <a:br>
              <a:rPr lang="en-US" dirty="0"/>
            </a:br>
            <a:r>
              <a:rPr lang="en-US" dirty="0"/>
              <a:t>Since they’re so good, consider switching to a passkey model if you use accounts (even connected accounts) via providers offering passkeys.</a:t>
            </a:r>
          </a:p>
        </p:txBody>
      </p:sp>
      <p:sp>
        <p:nvSpPr>
          <p:cNvPr id="4" name="Slide Number Placeholder 3"/>
          <p:cNvSpPr>
            <a:spLocks noGrp="1"/>
          </p:cNvSpPr>
          <p:nvPr>
            <p:ph type="sldNum" sz="quarter" idx="5"/>
          </p:nvPr>
        </p:nvSpPr>
        <p:spPr/>
        <p:txBody>
          <a:bodyPr/>
          <a:lstStyle/>
          <a:p>
            <a:fld id="{F2F5CFBE-B018-1343-943B-BCA0F219C17B}" type="slidenum">
              <a:rPr lang="en-US" smtClean="0"/>
              <a:t>32</a:t>
            </a:fld>
            <a:endParaRPr lang="en-US"/>
          </a:p>
        </p:txBody>
      </p:sp>
    </p:spTree>
    <p:extLst>
      <p:ext uri="{BB962C8B-B14F-4D97-AF65-F5344CB8AC3E}">
        <p14:creationId xmlns:p14="http://schemas.microsoft.com/office/powerpoint/2010/main" val="30346459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buNone/>
            </a:pPr>
            <a:r>
              <a:rPr lang="en-US" sz="1200" dirty="0">
                <a:latin typeface="+mn-lt"/>
              </a:rPr>
              <a:t>You may wonder too, how all of this relates to places where passkeys are not available.</a:t>
            </a:r>
          </a:p>
          <a:p>
            <a:pPr marL="0" indent="0">
              <a:lnSpc>
                <a:spcPct val="100000"/>
              </a:lnSpc>
              <a:buNone/>
            </a:pPr>
            <a:r>
              <a:rPr lang="en-US" sz="1200" dirty="0">
                <a:latin typeface="+mn-lt"/>
              </a:rPr>
              <a:t> </a:t>
            </a:r>
          </a:p>
          <a:p>
            <a:pPr marL="0" indent="0">
              <a:lnSpc>
                <a:spcPct val="100000"/>
              </a:lnSpc>
              <a:buNone/>
            </a:pPr>
            <a:r>
              <a:rPr lang="en-US" sz="1200" dirty="0">
                <a:latin typeface="+mn-lt"/>
              </a:rPr>
              <a:t>The fact of the matter is, you often still have a lot of control over how you implement security.</a:t>
            </a:r>
          </a:p>
          <a:p>
            <a:endParaRPr lang="en-US" dirty="0"/>
          </a:p>
        </p:txBody>
      </p:sp>
      <p:sp>
        <p:nvSpPr>
          <p:cNvPr id="4" name="Slide Number Placeholder 3"/>
          <p:cNvSpPr>
            <a:spLocks noGrp="1"/>
          </p:cNvSpPr>
          <p:nvPr>
            <p:ph type="sldNum" sz="quarter" idx="5"/>
          </p:nvPr>
        </p:nvSpPr>
        <p:spPr/>
        <p:txBody>
          <a:bodyPr/>
          <a:lstStyle/>
          <a:p>
            <a:fld id="{F2F5CFBE-B018-1343-943B-BCA0F219C17B}" type="slidenum">
              <a:rPr lang="en-US" smtClean="0"/>
              <a:t>33</a:t>
            </a:fld>
            <a:endParaRPr lang="en-US"/>
          </a:p>
        </p:txBody>
      </p:sp>
    </p:spTree>
    <p:extLst>
      <p:ext uri="{BB962C8B-B14F-4D97-AF65-F5344CB8AC3E}">
        <p14:creationId xmlns:p14="http://schemas.microsoft.com/office/powerpoint/2010/main" val="35151738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F5CFBE-B018-1343-943B-BCA0F219C17B}" type="slidenum">
              <a:rPr lang="en-US" smtClean="0"/>
              <a:t>36</a:t>
            </a:fld>
            <a:endParaRPr lang="en-US"/>
          </a:p>
        </p:txBody>
      </p:sp>
    </p:spTree>
    <p:extLst>
      <p:ext uri="{BB962C8B-B14F-4D97-AF65-F5344CB8AC3E}">
        <p14:creationId xmlns:p14="http://schemas.microsoft.com/office/powerpoint/2010/main" val="11302913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F5CFBE-B018-1343-943B-BCA0F219C17B}" type="slidenum">
              <a:rPr lang="en-US" smtClean="0"/>
              <a:t>38</a:t>
            </a:fld>
            <a:endParaRPr lang="en-US"/>
          </a:p>
        </p:txBody>
      </p:sp>
    </p:spTree>
    <p:extLst>
      <p:ext uri="{BB962C8B-B14F-4D97-AF65-F5344CB8AC3E}">
        <p14:creationId xmlns:p14="http://schemas.microsoft.com/office/powerpoint/2010/main" val="82955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F5CFBE-B018-1343-943B-BCA0F219C17B}" type="slidenum">
              <a:rPr lang="en-US" smtClean="0"/>
              <a:t>39</a:t>
            </a:fld>
            <a:endParaRPr lang="en-US"/>
          </a:p>
        </p:txBody>
      </p:sp>
    </p:spTree>
    <p:extLst>
      <p:ext uri="{BB962C8B-B14F-4D97-AF65-F5344CB8AC3E}">
        <p14:creationId xmlns:p14="http://schemas.microsoft.com/office/powerpoint/2010/main" val="38787497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descr="A person standing on a mountain  Description automatically generated with medium confidence">
            <a:extLst>
              <a:ext uri="{FF2B5EF4-FFF2-40B4-BE49-F238E27FC236}">
                <a16:creationId xmlns:a16="http://schemas.microsoft.com/office/drawing/2014/main" id="{DAEAABA5-69E7-689E-AB9B-935B852DF86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44AA005-8406-1521-24B5-F1D37BFD8B7D}"/>
              </a:ext>
            </a:extLst>
          </p:cNvPr>
          <p:cNvSpPr>
            <a:spLocks noGrp="1"/>
          </p:cNvSpPr>
          <p:nvPr>
            <p:ph type="ctrTitle" hasCustomPrompt="1"/>
          </p:nvPr>
        </p:nvSpPr>
        <p:spPr>
          <a:xfrm>
            <a:off x="688457" y="1512504"/>
            <a:ext cx="10763573" cy="1236670"/>
          </a:xfrm>
        </p:spPr>
        <p:txBody>
          <a:bodyPr anchor="b">
            <a:noAutofit/>
          </a:bodyPr>
          <a:lstStyle>
            <a:lvl1pPr algn="l">
              <a:defRPr sz="7000">
                <a:solidFill>
                  <a:schemeClr val="tx1"/>
                </a:solidFill>
                <a:latin typeface="Roboto Condensed Light" panose="02000000000000000000" pitchFamily="2" charset="0"/>
                <a:ea typeface="Roboto Condensed Light" panose="02000000000000000000" pitchFamily="2" charset="0"/>
              </a:defRPr>
            </a:lvl1pPr>
          </a:lstStyle>
          <a:p>
            <a:r>
              <a:rPr lang="en-US"/>
              <a:t>TEXT GOES HERE</a:t>
            </a:r>
          </a:p>
        </p:txBody>
      </p:sp>
      <p:sp>
        <p:nvSpPr>
          <p:cNvPr id="3" name="Subtitle 2">
            <a:extLst>
              <a:ext uri="{FF2B5EF4-FFF2-40B4-BE49-F238E27FC236}">
                <a16:creationId xmlns:a16="http://schemas.microsoft.com/office/drawing/2014/main" id="{A55F480D-7C2A-67D3-C36D-F58270FE3F4E}"/>
              </a:ext>
            </a:extLst>
          </p:cNvPr>
          <p:cNvSpPr>
            <a:spLocks noGrp="1"/>
          </p:cNvSpPr>
          <p:nvPr>
            <p:ph type="subTitle" idx="1" hasCustomPrompt="1"/>
          </p:nvPr>
        </p:nvSpPr>
        <p:spPr>
          <a:xfrm>
            <a:off x="741611" y="2642210"/>
            <a:ext cx="7723193" cy="521808"/>
          </a:xfrm>
        </p:spPr>
        <p:txBody>
          <a:bodyPr>
            <a:noAutofit/>
          </a:bodyPr>
          <a:lstStyle>
            <a:lvl1pPr marL="0" indent="0" algn="l" defTabSz="914400" rtl="0" eaLnBrk="1" latinLnBrk="0" hangingPunct="1">
              <a:lnSpc>
                <a:spcPct val="90000"/>
              </a:lnSpc>
              <a:spcBef>
                <a:spcPct val="0"/>
              </a:spcBef>
              <a:buNone/>
              <a:defRPr lang="en-US" sz="2000" b="0" i="0" kern="1200" dirty="0">
                <a:solidFill>
                  <a:schemeClr val="tx1"/>
                </a:solidFill>
                <a:latin typeface="Roboto" panose="02000000000000000000" pitchFamily="2" charset="0"/>
                <a:ea typeface="Roboto" panose="02000000000000000000" pitchFamily="2" charset="0"/>
                <a:cs typeface="+mj-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pic>
        <p:nvPicPr>
          <p:cNvPr id="9" name="Picture 8">
            <a:extLst>
              <a:ext uri="{FF2B5EF4-FFF2-40B4-BE49-F238E27FC236}">
                <a16:creationId xmlns:a16="http://schemas.microsoft.com/office/drawing/2014/main" id="{F2CE2FC0-ECBF-4D0A-6FF8-3505011A2F7A}"/>
              </a:ext>
            </a:extLst>
          </p:cNvPr>
          <p:cNvPicPr>
            <a:picLocks noChangeAspect="1"/>
          </p:cNvPicPr>
          <p:nvPr userDrawn="1"/>
        </p:nvPicPr>
        <p:blipFill>
          <a:blip r:embed="rId3"/>
          <a:stretch>
            <a:fillRect/>
          </a:stretch>
        </p:blipFill>
        <p:spPr>
          <a:xfrm>
            <a:off x="838200" y="543822"/>
            <a:ext cx="2081982" cy="260248"/>
          </a:xfrm>
          <a:prstGeom prst="rect">
            <a:avLst/>
          </a:prstGeom>
        </p:spPr>
      </p:pic>
    </p:spTree>
    <p:extLst>
      <p:ext uri="{BB962C8B-B14F-4D97-AF65-F5344CB8AC3E}">
        <p14:creationId xmlns:p14="http://schemas.microsoft.com/office/powerpoint/2010/main" val="2720397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4" name="Picture 13" descr="A person standing on a rock  Description automatically generated with low confidence">
            <a:extLst>
              <a:ext uri="{FF2B5EF4-FFF2-40B4-BE49-F238E27FC236}">
                <a16:creationId xmlns:a16="http://schemas.microsoft.com/office/drawing/2014/main" id="{54327C7D-75AB-B54F-EFB3-0914AEFC354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44AA005-8406-1521-24B5-F1D37BFD8B7D}"/>
              </a:ext>
            </a:extLst>
          </p:cNvPr>
          <p:cNvSpPr>
            <a:spLocks noGrp="1"/>
          </p:cNvSpPr>
          <p:nvPr>
            <p:ph type="ctrTitle" hasCustomPrompt="1"/>
          </p:nvPr>
        </p:nvSpPr>
        <p:spPr>
          <a:xfrm>
            <a:off x="673940" y="1627032"/>
            <a:ext cx="7723193" cy="2486026"/>
          </a:xfrm>
        </p:spPr>
        <p:txBody>
          <a:bodyPr anchor="b">
            <a:noAutofit/>
          </a:bodyPr>
          <a:lstStyle>
            <a:lvl1pPr algn="l">
              <a:defRPr sz="8400">
                <a:solidFill>
                  <a:schemeClr val="tx1"/>
                </a:solidFill>
                <a:latin typeface="Roboto Condensed Light" panose="02000000000000000000" pitchFamily="2" charset="0"/>
                <a:ea typeface="Roboto Condensed Light" panose="02000000000000000000" pitchFamily="2" charset="0"/>
              </a:defRPr>
            </a:lvl1pPr>
          </a:lstStyle>
          <a:p>
            <a:r>
              <a:rPr lang="en-US"/>
              <a:t>TITLE</a:t>
            </a:r>
            <a:br>
              <a:rPr lang="en-US"/>
            </a:br>
            <a:r>
              <a:rPr lang="en-US"/>
              <a:t>GOES HERE</a:t>
            </a:r>
          </a:p>
        </p:txBody>
      </p:sp>
      <p:sp>
        <p:nvSpPr>
          <p:cNvPr id="3" name="Subtitle 2">
            <a:extLst>
              <a:ext uri="{FF2B5EF4-FFF2-40B4-BE49-F238E27FC236}">
                <a16:creationId xmlns:a16="http://schemas.microsoft.com/office/drawing/2014/main" id="{A55F480D-7C2A-67D3-C36D-F58270FE3F4E}"/>
              </a:ext>
            </a:extLst>
          </p:cNvPr>
          <p:cNvSpPr>
            <a:spLocks noGrp="1"/>
          </p:cNvSpPr>
          <p:nvPr>
            <p:ph type="subTitle" idx="1" hasCustomPrompt="1"/>
          </p:nvPr>
        </p:nvSpPr>
        <p:spPr>
          <a:xfrm>
            <a:off x="738333" y="3981612"/>
            <a:ext cx="7723193" cy="521808"/>
          </a:xfrm>
        </p:spPr>
        <p:txBody>
          <a:bodyPr>
            <a:noAutofit/>
          </a:bodyPr>
          <a:lstStyle>
            <a:lvl1pPr marL="0" indent="0" algn="l" defTabSz="914400" rtl="0" eaLnBrk="1" latinLnBrk="0" hangingPunct="1">
              <a:lnSpc>
                <a:spcPct val="90000"/>
              </a:lnSpc>
              <a:spcBef>
                <a:spcPct val="0"/>
              </a:spcBef>
              <a:buNone/>
              <a:defRPr lang="en-US" sz="2400" b="0" i="0" kern="1200" dirty="0">
                <a:solidFill>
                  <a:schemeClr val="tx1"/>
                </a:solidFill>
                <a:latin typeface="Roboto Light" panose="02000000000000000000" pitchFamily="2" charset="0"/>
                <a:ea typeface="Roboto Light" panose="02000000000000000000" pitchFamily="2" charset="0"/>
                <a:cs typeface="+mj-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pic>
        <p:nvPicPr>
          <p:cNvPr id="15" name="Picture 14">
            <a:extLst>
              <a:ext uri="{FF2B5EF4-FFF2-40B4-BE49-F238E27FC236}">
                <a16:creationId xmlns:a16="http://schemas.microsoft.com/office/drawing/2014/main" id="{4915AD51-0A1F-BE99-A4DD-DE51E21B37A1}"/>
              </a:ext>
            </a:extLst>
          </p:cNvPr>
          <p:cNvPicPr>
            <a:picLocks noChangeAspect="1"/>
          </p:cNvPicPr>
          <p:nvPr userDrawn="1"/>
        </p:nvPicPr>
        <p:blipFill>
          <a:blip r:embed="rId3"/>
          <a:stretch>
            <a:fillRect/>
          </a:stretch>
        </p:blipFill>
        <p:spPr>
          <a:xfrm>
            <a:off x="838200" y="544603"/>
            <a:ext cx="2081982" cy="265906"/>
          </a:xfrm>
          <a:prstGeom prst="rect">
            <a:avLst/>
          </a:prstGeom>
        </p:spPr>
      </p:pic>
    </p:spTree>
    <p:extLst>
      <p:ext uri="{BB962C8B-B14F-4D97-AF65-F5344CB8AC3E}">
        <p14:creationId xmlns:p14="http://schemas.microsoft.com/office/powerpoint/2010/main" val="373519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C9A89AA0-4D87-8657-F045-25BD5A09970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1"/>
          </a:xfrm>
          <a:prstGeom prst="rect">
            <a:avLst/>
          </a:prstGeom>
        </p:spPr>
      </p:pic>
      <p:sp>
        <p:nvSpPr>
          <p:cNvPr id="2" name="Title 1">
            <a:extLst>
              <a:ext uri="{FF2B5EF4-FFF2-40B4-BE49-F238E27FC236}">
                <a16:creationId xmlns:a16="http://schemas.microsoft.com/office/drawing/2014/main" id="{AD0A8FB1-774C-88DF-0E02-4859D0485904}"/>
              </a:ext>
            </a:extLst>
          </p:cNvPr>
          <p:cNvSpPr>
            <a:spLocks noGrp="1"/>
          </p:cNvSpPr>
          <p:nvPr>
            <p:ph type="title" hasCustomPrompt="1"/>
          </p:nvPr>
        </p:nvSpPr>
        <p:spPr/>
        <p:txBody>
          <a:bodyPr>
            <a:normAutofit/>
          </a:bodyPr>
          <a:lstStyle>
            <a:lvl1pPr>
              <a:defRPr sz="4000">
                <a:solidFill>
                  <a:schemeClr val="tx1"/>
                </a:solidFill>
                <a:latin typeface="Roboto Condensed Light" panose="02000000000000000000" pitchFamily="2" charset="0"/>
                <a:ea typeface="Roboto Condensed Light" panose="02000000000000000000" pitchFamily="2" charset="0"/>
              </a:defRPr>
            </a:lvl1pPr>
          </a:lstStyle>
          <a:p>
            <a:r>
              <a:rPr lang="en-US"/>
              <a:t>Title Goes Here</a:t>
            </a:r>
          </a:p>
        </p:txBody>
      </p:sp>
      <p:sp>
        <p:nvSpPr>
          <p:cNvPr id="3" name="Content Placeholder 2">
            <a:extLst>
              <a:ext uri="{FF2B5EF4-FFF2-40B4-BE49-F238E27FC236}">
                <a16:creationId xmlns:a16="http://schemas.microsoft.com/office/drawing/2014/main" id="{61F925CC-B0BF-5C5D-BA4F-EAE0CA83DFA9}"/>
              </a:ext>
            </a:extLst>
          </p:cNvPr>
          <p:cNvSpPr>
            <a:spLocks noGrp="1"/>
          </p:cNvSpPr>
          <p:nvPr>
            <p:ph idx="1" hasCustomPrompt="1"/>
          </p:nvPr>
        </p:nvSpPr>
        <p:spPr>
          <a:xfrm>
            <a:off x="838200" y="1825625"/>
            <a:ext cx="10515600" cy="3148452"/>
          </a:xfrm>
        </p:spPr>
        <p:txBody>
          <a:bodyPr>
            <a:normAutofit/>
          </a:bodyPr>
          <a:lstStyle>
            <a:lvl1pPr marL="285750" indent="-285750">
              <a:lnSpc>
                <a:spcPct val="150000"/>
              </a:lnSpc>
              <a:buFont typeface="Arial" panose="020B0604020202020204" pitchFamily="34" charset="0"/>
              <a:buChar char="•"/>
              <a:defRPr sz="1400" b="0" i="0">
                <a:solidFill>
                  <a:schemeClr val="tx1"/>
                </a:solidFill>
                <a:latin typeface="Roboto Light" panose="02000000000000000000" pitchFamily="2" charset="0"/>
                <a:ea typeface="Roboto Light" panose="02000000000000000000" pitchFamily="2" charset="0"/>
              </a:defRPr>
            </a:lvl1pPr>
            <a:lvl2pPr>
              <a:defRPr sz="1400" b="0" i="0">
                <a:latin typeface="Roboto Light" panose="02000000000000000000" pitchFamily="2" charset="0"/>
                <a:ea typeface="Roboto Light" panose="02000000000000000000" pitchFamily="2" charset="0"/>
              </a:defRPr>
            </a:lvl2pPr>
            <a:lvl3pPr>
              <a:defRPr sz="1400" b="0" i="0">
                <a:latin typeface="Roboto Light" panose="02000000000000000000" pitchFamily="2" charset="0"/>
                <a:ea typeface="Roboto Light" panose="02000000000000000000" pitchFamily="2" charset="0"/>
              </a:defRPr>
            </a:lvl3pPr>
            <a:lvl4pPr marL="1657350" indent="-285750">
              <a:buFont typeface="Arial" panose="020B0604020202020204" pitchFamily="34" charset="0"/>
              <a:buChar char="•"/>
              <a:defRPr sz="1400" b="0" i="0">
                <a:latin typeface="Roboto Light" panose="02000000000000000000" pitchFamily="2" charset="0"/>
                <a:ea typeface="Roboto Light" panose="02000000000000000000" pitchFamily="2" charset="0"/>
              </a:defRPr>
            </a:lvl4pPr>
          </a:lstStyle>
          <a:p>
            <a:pPr lvl="0"/>
            <a:r>
              <a:rPr lang="en-US"/>
              <a:t>Text Goes Here</a:t>
            </a:r>
          </a:p>
          <a:p>
            <a:pPr lvl="0"/>
            <a:r>
              <a:rPr lang="en-US"/>
              <a:t>Text Goes Here</a:t>
            </a:r>
          </a:p>
          <a:p>
            <a:pPr lvl="0"/>
            <a:r>
              <a:rPr lang="en-US"/>
              <a:t>Text Goes Here</a:t>
            </a:r>
          </a:p>
          <a:p>
            <a:pPr lvl="0"/>
            <a:r>
              <a:rPr lang="en-US"/>
              <a:t>Text Goes Here</a:t>
            </a:r>
          </a:p>
          <a:p>
            <a:pPr lvl="0"/>
            <a:r>
              <a:rPr lang="en-US"/>
              <a:t>Text Goes Here</a:t>
            </a:r>
          </a:p>
          <a:p>
            <a:pPr lvl="1"/>
            <a:r>
              <a:rPr lang="en-US"/>
              <a:t>Text Goes Here</a:t>
            </a:r>
          </a:p>
          <a:p>
            <a:pPr lvl="2"/>
            <a:r>
              <a:rPr lang="en-US"/>
              <a:t>Text Goes Here</a:t>
            </a:r>
          </a:p>
          <a:p>
            <a:pPr lvl="3"/>
            <a:r>
              <a:rPr lang="en-US"/>
              <a:t>Text Goes Here</a:t>
            </a:r>
          </a:p>
          <a:p>
            <a:pPr lvl="3"/>
            <a:endParaRPr lang="en-US"/>
          </a:p>
          <a:p>
            <a:pPr lvl="1"/>
            <a:endParaRPr lang="en-US"/>
          </a:p>
        </p:txBody>
      </p:sp>
      <p:pic>
        <p:nvPicPr>
          <p:cNvPr id="7" name="Picture 6">
            <a:extLst>
              <a:ext uri="{FF2B5EF4-FFF2-40B4-BE49-F238E27FC236}">
                <a16:creationId xmlns:a16="http://schemas.microsoft.com/office/drawing/2014/main" id="{A5DAA295-36BA-8620-9E31-8D2E5B3C5C20}"/>
              </a:ext>
            </a:extLst>
          </p:cNvPr>
          <p:cNvPicPr>
            <a:picLocks noChangeAspect="1"/>
          </p:cNvPicPr>
          <p:nvPr userDrawn="1"/>
        </p:nvPicPr>
        <p:blipFill>
          <a:blip r:embed="rId3"/>
          <a:stretch>
            <a:fillRect/>
          </a:stretch>
        </p:blipFill>
        <p:spPr>
          <a:xfrm>
            <a:off x="10301639" y="6492877"/>
            <a:ext cx="1052161" cy="134380"/>
          </a:xfrm>
          <a:prstGeom prst="rect">
            <a:avLst/>
          </a:prstGeom>
        </p:spPr>
      </p:pic>
      <p:sp>
        <p:nvSpPr>
          <p:cNvPr id="33" name="Date Placeholder 32">
            <a:extLst>
              <a:ext uri="{FF2B5EF4-FFF2-40B4-BE49-F238E27FC236}">
                <a16:creationId xmlns:a16="http://schemas.microsoft.com/office/drawing/2014/main" id="{3A5F630C-5F9C-D90F-0458-215106978EB9}"/>
              </a:ext>
            </a:extLst>
          </p:cNvPr>
          <p:cNvSpPr>
            <a:spLocks noGrp="1"/>
          </p:cNvSpPr>
          <p:nvPr>
            <p:ph type="dt" sz="half" idx="10"/>
          </p:nvPr>
        </p:nvSpPr>
        <p:spPr/>
        <p:txBody>
          <a:bodyPr/>
          <a:lstStyle/>
          <a:p>
            <a:fld id="{1F253594-DB5E-A840-85F9-7A89B501E461}" type="datetime1">
              <a:rPr lang="en-US" smtClean="0"/>
              <a:t>9/10/2026</a:t>
            </a:fld>
            <a:endParaRPr lang="en-US"/>
          </a:p>
        </p:txBody>
      </p:sp>
      <p:sp>
        <p:nvSpPr>
          <p:cNvPr id="34" name="Footer Placeholder 33">
            <a:extLst>
              <a:ext uri="{FF2B5EF4-FFF2-40B4-BE49-F238E27FC236}">
                <a16:creationId xmlns:a16="http://schemas.microsoft.com/office/drawing/2014/main" id="{306E2FEF-42DF-196D-05FA-EE77D36A0ADD}"/>
              </a:ext>
            </a:extLst>
          </p:cNvPr>
          <p:cNvSpPr>
            <a:spLocks noGrp="1"/>
          </p:cNvSpPr>
          <p:nvPr>
            <p:ph type="ftr" sz="quarter" idx="11"/>
          </p:nvPr>
        </p:nvSpPr>
        <p:spPr>
          <a:xfrm>
            <a:off x="4038600" y="6356350"/>
            <a:ext cx="4114800" cy="365125"/>
          </a:xfrm>
        </p:spPr>
        <p:txBody>
          <a:bodyPr/>
          <a:lstStyle>
            <a:lvl1pPr>
              <a:defRPr sz="1000">
                <a:solidFill>
                  <a:schemeClr val="tx2"/>
                </a:solidFill>
                <a:latin typeface="Roboto Condensed Light" panose="02000000000000000000" pitchFamily="2" charset="0"/>
                <a:ea typeface="Roboto Condensed Light" panose="02000000000000000000" pitchFamily="2" charset="0"/>
              </a:defRPr>
            </a:lvl1pPr>
          </a:lstStyle>
          <a:p>
            <a:r>
              <a:rPr lang="en-US"/>
              <a:t>Proprietary and Confidential</a:t>
            </a:r>
          </a:p>
        </p:txBody>
      </p:sp>
      <p:sp>
        <p:nvSpPr>
          <p:cNvPr id="35" name="Slide Number Placeholder 34">
            <a:extLst>
              <a:ext uri="{FF2B5EF4-FFF2-40B4-BE49-F238E27FC236}">
                <a16:creationId xmlns:a16="http://schemas.microsoft.com/office/drawing/2014/main" id="{5F4872C1-70BD-DE3B-0A2E-1DB686A66E01}"/>
              </a:ext>
            </a:extLst>
          </p:cNvPr>
          <p:cNvSpPr>
            <a:spLocks noGrp="1"/>
          </p:cNvSpPr>
          <p:nvPr>
            <p:ph type="sldNum" sz="quarter" idx="12"/>
          </p:nvPr>
        </p:nvSpPr>
        <p:spPr/>
        <p:txBody>
          <a:bodyPr/>
          <a:lstStyle/>
          <a:p>
            <a:fld id="{E889D8EE-8F5F-B341-ABE1-98B6AF7A9E59}" type="slidenum">
              <a:rPr lang="en-US" smtClean="0"/>
              <a:t>‹#›</a:t>
            </a:fld>
            <a:endParaRPr lang="en-US"/>
          </a:p>
        </p:txBody>
      </p:sp>
    </p:spTree>
    <p:extLst>
      <p:ext uri="{BB962C8B-B14F-4D97-AF65-F5344CB8AC3E}">
        <p14:creationId xmlns:p14="http://schemas.microsoft.com/office/powerpoint/2010/main" val="3040959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48AF6139-C46D-9D02-7DBA-382788ED5DE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1"/>
          </a:xfrm>
          <a:prstGeom prst="rect">
            <a:avLst/>
          </a:prstGeom>
        </p:spPr>
      </p:pic>
      <p:pic>
        <p:nvPicPr>
          <p:cNvPr id="15" name="Picture 14">
            <a:extLst>
              <a:ext uri="{FF2B5EF4-FFF2-40B4-BE49-F238E27FC236}">
                <a16:creationId xmlns:a16="http://schemas.microsoft.com/office/drawing/2014/main" id="{B20365DC-50D4-039B-E4C9-C28B1409F6CF}"/>
              </a:ext>
            </a:extLst>
          </p:cNvPr>
          <p:cNvPicPr>
            <a:picLocks noChangeAspect="1"/>
          </p:cNvPicPr>
          <p:nvPr userDrawn="1"/>
        </p:nvPicPr>
        <p:blipFill>
          <a:blip r:embed="rId3"/>
          <a:stretch>
            <a:fillRect/>
          </a:stretch>
        </p:blipFill>
        <p:spPr>
          <a:xfrm>
            <a:off x="10301639" y="6492877"/>
            <a:ext cx="1052161" cy="134380"/>
          </a:xfrm>
          <a:prstGeom prst="rect">
            <a:avLst/>
          </a:prstGeom>
        </p:spPr>
      </p:pic>
      <p:sp>
        <p:nvSpPr>
          <p:cNvPr id="2" name="Title 1">
            <a:extLst>
              <a:ext uri="{FF2B5EF4-FFF2-40B4-BE49-F238E27FC236}">
                <a16:creationId xmlns:a16="http://schemas.microsoft.com/office/drawing/2014/main" id="{C1C7F16E-2490-2124-0A75-6A0B9B468BDD}"/>
              </a:ext>
            </a:extLst>
          </p:cNvPr>
          <p:cNvSpPr>
            <a:spLocks noGrp="1"/>
          </p:cNvSpPr>
          <p:nvPr>
            <p:ph type="title" hasCustomPrompt="1"/>
          </p:nvPr>
        </p:nvSpPr>
        <p:spPr/>
        <p:txBody>
          <a:bodyPr>
            <a:normAutofit/>
          </a:bodyPr>
          <a:lstStyle>
            <a:lvl1pPr>
              <a:defRPr sz="4000">
                <a:solidFill>
                  <a:schemeClr val="tx1"/>
                </a:solidFill>
                <a:latin typeface="Roboto Condensed Light" panose="02000000000000000000" pitchFamily="2" charset="0"/>
                <a:ea typeface="Roboto Condensed Light" panose="02000000000000000000" pitchFamily="2" charset="0"/>
              </a:defRPr>
            </a:lvl1pPr>
          </a:lstStyle>
          <a:p>
            <a:r>
              <a:rPr lang="en-US"/>
              <a:t>Title Goes Here</a:t>
            </a:r>
          </a:p>
        </p:txBody>
      </p:sp>
      <p:sp>
        <p:nvSpPr>
          <p:cNvPr id="5" name="Slide Number Placeholder 4">
            <a:extLst>
              <a:ext uri="{FF2B5EF4-FFF2-40B4-BE49-F238E27FC236}">
                <a16:creationId xmlns:a16="http://schemas.microsoft.com/office/drawing/2014/main" id="{4D7A6AA4-1875-F189-EA48-FF56E9D844EE}"/>
              </a:ext>
            </a:extLst>
          </p:cNvPr>
          <p:cNvSpPr>
            <a:spLocks noGrp="1"/>
          </p:cNvSpPr>
          <p:nvPr>
            <p:ph type="sldNum" sz="quarter" idx="12"/>
          </p:nvPr>
        </p:nvSpPr>
        <p:spPr/>
        <p:txBody>
          <a:bodyPr/>
          <a:lstStyle/>
          <a:p>
            <a:fld id="{E889D8EE-8F5F-B341-ABE1-98B6AF7A9E59}" type="slidenum">
              <a:rPr lang="en-US" smtClean="0"/>
              <a:t>‹#›</a:t>
            </a:fld>
            <a:endParaRPr lang="en-US"/>
          </a:p>
        </p:txBody>
      </p:sp>
      <p:sp>
        <p:nvSpPr>
          <p:cNvPr id="7" name="Text Placeholder 6">
            <a:extLst>
              <a:ext uri="{FF2B5EF4-FFF2-40B4-BE49-F238E27FC236}">
                <a16:creationId xmlns:a16="http://schemas.microsoft.com/office/drawing/2014/main" id="{F013EE01-CA4A-87DF-A170-492A13A46D7D}"/>
              </a:ext>
            </a:extLst>
          </p:cNvPr>
          <p:cNvSpPr>
            <a:spLocks noGrp="1"/>
          </p:cNvSpPr>
          <p:nvPr>
            <p:ph type="body" sz="quarter" idx="13" hasCustomPrompt="1"/>
          </p:nvPr>
        </p:nvSpPr>
        <p:spPr>
          <a:xfrm>
            <a:off x="838200" y="1809750"/>
            <a:ext cx="2537138" cy="4184650"/>
          </a:xfrm>
        </p:spPr>
        <p:txBody>
          <a:bodyPr>
            <a:normAutofit/>
          </a:bodyPr>
          <a:lstStyle>
            <a:lvl1pPr marL="0" indent="0">
              <a:buNone/>
              <a:defRPr sz="1300" b="0" i="0">
                <a:latin typeface="Roboto Light" panose="02000000000000000000" pitchFamily="2" charset="0"/>
                <a:ea typeface="Roboto Light" panose="020000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Text goes</a:t>
            </a:r>
          </a:p>
        </p:txBody>
      </p:sp>
      <p:sp>
        <p:nvSpPr>
          <p:cNvPr id="11" name="Text Placeholder 6">
            <a:extLst>
              <a:ext uri="{FF2B5EF4-FFF2-40B4-BE49-F238E27FC236}">
                <a16:creationId xmlns:a16="http://schemas.microsoft.com/office/drawing/2014/main" id="{9FDADBC7-80C0-54F7-43E5-FFE6B79D90BD}"/>
              </a:ext>
            </a:extLst>
          </p:cNvPr>
          <p:cNvSpPr>
            <a:spLocks noGrp="1"/>
          </p:cNvSpPr>
          <p:nvPr>
            <p:ph type="body" sz="quarter" idx="14" hasCustomPrompt="1"/>
          </p:nvPr>
        </p:nvSpPr>
        <p:spPr>
          <a:xfrm>
            <a:off x="3501980" y="1809750"/>
            <a:ext cx="2537138" cy="4184650"/>
          </a:xfrm>
        </p:spPr>
        <p:txBody>
          <a:bodyPr>
            <a:normAutofit/>
          </a:bodyPr>
          <a:lstStyle>
            <a:lvl1pPr marL="0" indent="0">
              <a:buNone/>
              <a:defRPr sz="1300" b="0" i="0">
                <a:latin typeface="Roboto Light" panose="02000000000000000000" pitchFamily="2" charset="0"/>
                <a:ea typeface="Roboto Light" panose="020000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Text goes</a:t>
            </a:r>
          </a:p>
        </p:txBody>
      </p:sp>
      <p:sp>
        <p:nvSpPr>
          <p:cNvPr id="12" name="Text Placeholder 6">
            <a:extLst>
              <a:ext uri="{FF2B5EF4-FFF2-40B4-BE49-F238E27FC236}">
                <a16:creationId xmlns:a16="http://schemas.microsoft.com/office/drawing/2014/main" id="{B714B7FA-C55B-1927-3CC5-452BA26721A8}"/>
              </a:ext>
            </a:extLst>
          </p:cNvPr>
          <p:cNvSpPr>
            <a:spLocks noGrp="1"/>
          </p:cNvSpPr>
          <p:nvPr>
            <p:ph type="body" sz="quarter" idx="15" hasCustomPrompt="1"/>
          </p:nvPr>
        </p:nvSpPr>
        <p:spPr>
          <a:xfrm>
            <a:off x="6165760" y="1809750"/>
            <a:ext cx="2537138" cy="4184650"/>
          </a:xfrm>
        </p:spPr>
        <p:txBody>
          <a:bodyPr>
            <a:normAutofit/>
          </a:bodyPr>
          <a:lstStyle>
            <a:lvl1pPr marL="0" indent="0">
              <a:buNone/>
              <a:defRPr sz="1300" b="0" i="0">
                <a:latin typeface="Roboto Light" panose="02000000000000000000" pitchFamily="2" charset="0"/>
                <a:ea typeface="Roboto Light" panose="020000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Text goes</a:t>
            </a:r>
          </a:p>
        </p:txBody>
      </p:sp>
      <p:sp>
        <p:nvSpPr>
          <p:cNvPr id="13" name="Text Placeholder 6">
            <a:extLst>
              <a:ext uri="{FF2B5EF4-FFF2-40B4-BE49-F238E27FC236}">
                <a16:creationId xmlns:a16="http://schemas.microsoft.com/office/drawing/2014/main" id="{29203107-63B1-A49B-911A-74BE4636D89C}"/>
              </a:ext>
            </a:extLst>
          </p:cNvPr>
          <p:cNvSpPr>
            <a:spLocks noGrp="1"/>
          </p:cNvSpPr>
          <p:nvPr>
            <p:ph type="body" sz="quarter" idx="16" hasCustomPrompt="1"/>
          </p:nvPr>
        </p:nvSpPr>
        <p:spPr>
          <a:xfrm>
            <a:off x="8829541" y="1809750"/>
            <a:ext cx="2537138" cy="4184650"/>
          </a:xfrm>
        </p:spPr>
        <p:txBody>
          <a:bodyPr>
            <a:normAutofit/>
          </a:bodyPr>
          <a:lstStyle>
            <a:lvl1pPr marL="0" indent="0">
              <a:buNone/>
              <a:defRPr sz="1300" b="0" i="0">
                <a:latin typeface="Roboto Light" panose="02000000000000000000" pitchFamily="2" charset="0"/>
                <a:ea typeface="Roboto Light" panose="020000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Text goes</a:t>
            </a:r>
          </a:p>
        </p:txBody>
      </p:sp>
      <p:sp>
        <p:nvSpPr>
          <p:cNvPr id="3" name="Footer Placeholder 4">
            <a:extLst>
              <a:ext uri="{FF2B5EF4-FFF2-40B4-BE49-F238E27FC236}">
                <a16:creationId xmlns:a16="http://schemas.microsoft.com/office/drawing/2014/main" id="{17946983-C1A0-0683-D49B-E193587D1374}"/>
              </a:ext>
            </a:extLst>
          </p:cNvPr>
          <p:cNvSpPr>
            <a:spLocks noGrp="1"/>
          </p:cNvSpPr>
          <p:nvPr>
            <p:ph type="ftr" sz="quarter" idx="11"/>
          </p:nvPr>
        </p:nvSpPr>
        <p:spPr>
          <a:xfrm>
            <a:off x="4038600" y="6377781"/>
            <a:ext cx="4114800" cy="365125"/>
          </a:xfrm>
        </p:spPr>
        <p:txBody>
          <a:bodyPr/>
          <a:lstStyle>
            <a:lvl1pPr algn="ctr">
              <a:defRPr sz="1000">
                <a:latin typeface="Roboto Condensed Light" panose="02000000000000000000" pitchFamily="2" charset="0"/>
                <a:ea typeface="Roboto Condensed Light" panose="02000000000000000000" pitchFamily="2" charset="0"/>
              </a:defRPr>
            </a:lvl1pPr>
          </a:lstStyle>
          <a:p>
            <a:r>
              <a:rPr lang="en-US">
                <a:solidFill>
                  <a:schemeClr val="tx2"/>
                </a:solidFill>
              </a:rPr>
              <a:t>Proprietary and Confidential</a:t>
            </a:r>
            <a:endParaRPr lang="en-US"/>
          </a:p>
        </p:txBody>
      </p:sp>
    </p:spTree>
    <p:extLst>
      <p:ext uri="{BB962C8B-B14F-4D97-AF65-F5344CB8AC3E}">
        <p14:creationId xmlns:p14="http://schemas.microsoft.com/office/powerpoint/2010/main" val="3873560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8" name="Picture 7" descr="A picture containing sky, outdoor, ocean floor  Description automatically generated">
            <a:extLst>
              <a:ext uri="{FF2B5EF4-FFF2-40B4-BE49-F238E27FC236}">
                <a16:creationId xmlns:a16="http://schemas.microsoft.com/office/drawing/2014/main" id="{382A0EC0-B07B-9F9F-9AC8-CEF15AC33663}"/>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212B766C-36E1-2F43-FDB7-DE72C8874BF7}"/>
              </a:ext>
            </a:extLst>
          </p:cNvPr>
          <p:cNvPicPr>
            <a:picLocks noChangeAspect="1"/>
          </p:cNvPicPr>
          <p:nvPr userDrawn="1"/>
        </p:nvPicPr>
        <p:blipFill>
          <a:blip r:embed="rId3"/>
          <a:stretch>
            <a:fillRect/>
          </a:stretch>
        </p:blipFill>
        <p:spPr>
          <a:xfrm>
            <a:off x="838200" y="544603"/>
            <a:ext cx="2081982" cy="265906"/>
          </a:xfrm>
          <a:prstGeom prst="rect">
            <a:avLst/>
          </a:prstGeom>
        </p:spPr>
      </p:pic>
      <p:sp>
        <p:nvSpPr>
          <p:cNvPr id="2" name="Title 1">
            <a:extLst>
              <a:ext uri="{FF2B5EF4-FFF2-40B4-BE49-F238E27FC236}">
                <a16:creationId xmlns:a16="http://schemas.microsoft.com/office/drawing/2014/main" id="{AAF2212F-39C7-3DE4-5E69-0981265BFC22}"/>
              </a:ext>
            </a:extLst>
          </p:cNvPr>
          <p:cNvSpPr>
            <a:spLocks noGrp="1"/>
          </p:cNvSpPr>
          <p:nvPr>
            <p:ph type="title" hasCustomPrompt="1"/>
          </p:nvPr>
        </p:nvSpPr>
        <p:spPr>
          <a:xfrm>
            <a:off x="748137" y="1826789"/>
            <a:ext cx="10515600" cy="1133475"/>
          </a:xfrm>
        </p:spPr>
        <p:txBody>
          <a:bodyPr anchor="b">
            <a:normAutofit/>
          </a:bodyPr>
          <a:lstStyle>
            <a:lvl1pPr>
              <a:defRPr sz="6500">
                <a:solidFill>
                  <a:schemeClr val="tx1"/>
                </a:solidFill>
                <a:latin typeface="Roboto Condensed Light" panose="02000000000000000000" pitchFamily="2" charset="0"/>
                <a:ea typeface="Roboto Condensed Light" panose="02000000000000000000" pitchFamily="2" charset="0"/>
              </a:defRPr>
            </a:lvl1pPr>
          </a:lstStyle>
          <a:p>
            <a:r>
              <a:rPr lang="en-US"/>
              <a:t>Title Goes Here</a:t>
            </a:r>
          </a:p>
        </p:txBody>
      </p:sp>
      <p:sp>
        <p:nvSpPr>
          <p:cNvPr id="3" name="Text Placeholder 2">
            <a:extLst>
              <a:ext uri="{FF2B5EF4-FFF2-40B4-BE49-F238E27FC236}">
                <a16:creationId xmlns:a16="http://schemas.microsoft.com/office/drawing/2014/main" id="{0C332E14-CB1C-95D7-49B2-C0B7A9266DA4}"/>
              </a:ext>
            </a:extLst>
          </p:cNvPr>
          <p:cNvSpPr>
            <a:spLocks noGrp="1"/>
          </p:cNvSpPr>
          <p:nvPr>
            <p:ph type="body" idx="1" hasCustomPrompt="1"/>
          </p:nvPr>
        </p:nvSpPr>
        <p:spPr>
          <a:xfrm>
            <a:off x="748137" y="2879873"/>
            <a:ext cx="10515600" cy="459055"/>
          </a:xfrm>
        </p:spPr>
        <p:txBody>
          <a:bodyPr>
            <a:normAutofit/>
          </a:bodyPr>
          <a:lstStyle>
            <a:lvl1pPr marL="0" indent="0">
              <a:buNone/>
              <a:defRPr sz="2000" b="0" i="0">
                <a:solidFill>
                  <a:schemeClr val="tx1"/>
                </a:solidFill>
                <a:latin typeface="Roboto Light" panose="02000000000000000000" pitchFamily="2" charset="0"/>
                <a:ea typeface="Roboto Light"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Goes Here</a:t>
            </a:r>
          </a:p>
        </p:txBody>
      </p:sp>
    </p:spTree>
    <p:extLst>
      <p:ext uri="{BB962C8B-B14F-4D97-AF65-F5344CB8AC3E}">
        <p14:creationId xmlns:p14="http://schemas.microsoft.com/office/powerpoint/2010/main" val="2752192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4_Section Header">
    <p:spTree>
      <p:nvGrpSpPr>
        <p:cNvPr id="1" name=""/>
        <p:cNvGrpSpPr/>
        <p:nvPr/>
      </p:nvGrpSpPr>
      <p:grpSpPr>
        <a:xfrm>
          <a:off x="0" y="0"/>
          <a:ext cx="0" cy="0"/>
          <a:chOff x="0" y="0"/>
          <a:chExt cx="0" cy="0"/>
        </a:xfrm>
      </p:grpSpPr>
      <p:pic>
        <p:nvPicPr>
          <p:cNvPr id="8" name="Picture 7" descr="A picture containing outdoor, mountain, snow, nature  Description automatically generated">
            <a:extLst>
              <a:ext uri="{FF2B5EF4-FFF2-40B4-BE49-F238E27FC236}">
                <a16:creationId xmlns:a16="http://schemas.microsoft.com/office/drawing/2014/main" id="{6EA5FA75-FEA2-AD31-CCD6-7E714A2C135F}"/>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212B766C-36E1-2F43-FDB7-DE72C8874BF7}"/>
              </a:ext>
            </a:extLst>
          </p:cNvPr>
          <p:cNvPicPr>
            <a:picLocks noChangeAspect="1"/>
          </p:cNvPicPr>
          <p:nvPr userDrawn="1"/>
        </p:nvPicPr>
        <p:blipFill>
          <a:blip r:embed="rId3"/>
          <a:stretch>
            <a:fillRect/>
          </a:stretch>
        </p:blipFill>
        <p:spPr>
          <a:xfrm>
            <a:off x="838200" y="544603"/>
            <a:ext cx="2081982" cy="265906"/>
          </a:xfrm>
          <a:prstGeom prst="rect">
            <a:avLst/>
          </a:prstGeom>
        </p:spPr>
      </p:pic>
      <p:sp>
        <p:nvSpPr>
          <p:cNvPr id="2" name="Title 1">
            <a:extLst>
              <a:ext uri="{FF2B5EF4-FFF2-40B4-BE49-F238E27FC236}">
                <a16:creationId xmlns:a16="http://schemas.microsoft.com/office/drawing/2014/main" id="{AAF2212F-39C7-3DE4-5E69-0981265BFC22}"/>
              </a:ext>
            </a:extLst>
          </p:cNvPr>
          <p:cNvSpPr>
            <a:spLocks noGrp="1"/>
          </p:cNvSpPr>
          <p:nvPr>
            <p:ph type="title" hasCustomPrompt="1"/>
          </p:nvPr>
        </p:nvSpPr>
        <p:spPr>
          <a:xfrm>
            <a:off x="748137" y="1826789"/>
            <a:ext cx="10515600" cy="1133475"/>
          </a:xfrm>
        </p:spPr>
        <p:txBody>
          <a:bodyPr anchor="b">
            <a:normAutofit/>
          </a:bodyPr>
          <a:lstStyle>
            <a:lvl1pPr>
              <a:defRPr sz="6500">
                <a:solidFill>
                  <a:schemeClr val="tx1"/>
                </a:solidFill>
                <a:latin typeface="Roboto Condensed Light" panose="02000000000000000000" pitchFamily="2" charset="0"/>
                <a:ea typeface="Roboto Condensed Light" panose="02000000000000000000" pitchFamily="2" charset="0"/>
              </a:defRPr>
            </a:lvl1pPr>
          </a:lstStyle>
          <a:p>
            <a:r>
              <a:rPr lang="en-US"/>
              <a:t>Title Goes Here</a:t>
            </a:r>
          </a:p>
        </p:txBody>
      </p:sp>
      <p:sp>
        <p:nvSpPr>
          <p:cNvPr id="3" name="Text Placeholder 2">
            <a:extLst>
              <a:ext uri="{FF2B5EF4-FFF2-40B4-BE49-F238E27FC236}">
                <a16:creationId xmlns:a16="http://schemas.microsoft.com/office/drawing/2014/main" id="{0C332E14-CB1C-95D7-49B2-C0B7A9266DA4}"/>
              </a:ext>
            </a:extLst>
          </p:cNvPr>
          <p:cNvSpPr>
            <a:spLocks noGrp="1"/>
          </p:cNvSpPr>
          <p:nvPr>
            <p:ph type="body" idx="1" hasCustomPrompt="1"/>
          </p:nvPr>
        </p:nvSpPr>
        <p:spPr>
          <a:xfrm>
            <a:off x="748137" y="2879873"/>
            <a:ext cx="10515600" cy="459055"/>
          </a:xfrm>
        </p:spPr>
        <p:txBody>
          <a:bodyPr>
            <a:normAutofit/>
          </a:bodyPr>
          <a:lstStyle>
            <a:lvl1pPr marL="0" indent="0">
              <a:buNone/>
              <a:defRPr sz="2000" b="0" i="0">
                <a:solidFill>
                  <a:schemeClr val="tx1"/>
                </a:solidFill>
                <a:latin typeface="Roboto Light" panose="02000000000000000000" pitchFamily="2" charset="0"/>
                <a:ea typeface="Roboto Light"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Goes Here</a:t>
            </a:r>
          </a:p>
        </p:txBody>
      </p:sp>
    </p:spTree>
    <p:extLst>
      <p:ext uri="{BB962C8B-B14F-4D97-AF65-F5344CB8AC3E}">
        <p14:creationId xmlns:p14="http://schemas.microsoft.com/office/powerpoint/2010/main" val="1373534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pic>
        <p:nvPicPr>
          <p:cNvPr id="8" name="Picture 7" descr="A picture containing mountain, outdoor, water, sky  Description automatically generated">
            <a:extLst>
              <a:ext uri="{FF2B5EF4-FFF2-40B4-BE49-F238E27FC236}">
                <a16:creationId xmlns:a16="http://schemas.microsoft.com/office/drawing/2014/main" id="{7096A693-C746-F917-6B3A-C2E4A8F8B3E5}"/>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212B766C-36E1-2F43-FDB7-DE72C8874BF7}"/>
              </a:ext>
            </a:extLst>
          </p:cNvPr>
          <p:cNvPicPr>
            <a:picLocks noChangeAspect="1"/>
          </p:cNvPicPr>
          <p:nvPr userDrawn="1"/>
        </p:nvPicPr>
        <p:blipFill>
          <a:blip r:embed="rId3"/>
          <a:stretch>
            <a:fillRect/>
          </a:stretch>
        </p:blipFill>
        <p:spPr>
          <a:xfrm>
            <a:off x="838200" y="544603"/>
            <a:ext cx="2081982" cy="265906"/>
          </a:xfrm>
          <a:prstGeom prst="rect">
            <a:avLst/>
          </a:prstGeom>
        </p:spPr>
      </p:pic>
      <p:sp>
        <p:nvSpPr>
          <p:cNvPr id="2" name="Title 1">
            <a:extLst>
              <a:ext uri="{FF2B5EF4-FFF2-40B4-BE49-F238E27FC236}">
                <a16:creationId xmlns:a16="http://schemas.microsoft.com/office/drawing/2014/main" id="{AAF2212F-39C7-3DE4-5E69-0981265BFC22}"/>
              </a:ext>
            </a:extLst>
          </p:cNvPr>
          <p:cNvSpPr>
            <a:spLocks noGrp="1"/>
          </p:cNvSpPr>
          <p:nvPr>
            <p:ph type="title" hasCustomPrompt="1"/>
          </p:nvPr>
        </p:nvSpPr>
        <p:spPr>
          <a:xfrm>
            <a:off x="748137" y="1826789"/>
            <a:ext cx="10515600" cy="1133475"/>
          </a:xfrm>
        </p:spPr>
        <p:txBody>
          <a:bodyPr anchor="b">
            <a:normAutofit/>
          </a:bodyPr>
          <a:lstStyle>
            <a:lvl1pPr>
              <a:defRPr sz="6500">
                <a:solidFill>
                  <a:schemeClr val="tx1"/>
                </a:solidFill>
                <a:latin typeface="Roboto Condensed Light" panose="02000000000000000000" pitchFamily="2" charset="0"/>
                <a:ea typeface="Roboto Condensed Light" panose="02000000000000000000" pitchFamily="2" charset="0"/>
              </a:defRPr>
            </a:lvl1pPr>
          </a:lstStyle>
          <a:p>
            <a:r>
              <a:rPr lang="en-US"/>
              <a:t>Title Goes Here</a:t>
            </a:r>
          </a:p>
        </p:txBody>
      </p:sp>
      <p:sp>
        <p:nvSpPr>
          <p:cNvPr id="3" name="Text Placeholder 2">
            <a:extLst>
              <a:ext uri="{FF2B5EF4-FFF2-40B4-BE49-F238E27FC236}">
                <a16:creationId xmlns:a16="http://schemas.microsoft.com/office/drawing/2014/main" id="{0C332E14-CB1C-95D7-49B2-C0B7A9266DA4}"/>
              </a:ext>
            </a:extLst>
          </p:cNvPr>
          <p:cNvSpPr>
            <a:spLocks noGrp="1"/>
          </p:cNvSpPr>
          <p:nvPr>
            <p:ph type="body" idx="1" hasCustomPrompt="1"/>
          </p:nvPr>
        </p:nvSpPr>
        <p:spPr>
          <a:xfrm>
            <a:off x="748137" y="2879873"/>
            <a:ext cx="10515600" cy="459055"/>
          </a:xfrm>
        </p:spPr>
        <p:txBody>
          <a:bodyPr>
            <a:normAutofit/>
          </a:bodyPr>
          <a:lstStyle>
            <a:lvl1pPr marL="0" indent="0">
              <a:buNone/>
              <a:defRPr sz="2000" b="0" i="0">
                <a:solidFill>
                  <a:schemeClr val="tx1"/>
                </a:solidFill>
                <a:latin typeface="Roboto Light" panose="02000000000000000000" pitchFamily="2" charset="0"/>
                <a:ea typeface="Roboto Light"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Goes Here</a:t>
            </a:r>
          </a:p>
        </p:txBody>
      </p:sp>
    </p:spTree>
    <p:extLst>
      <p:ext uri="{BB962C8B-B14F-4D97-AF65-F5344CB8AC3E}">
        <p14:creationId xmlns:p14="http://schemas.microsoft.com/office/powerpoint/2010/main" val="3279277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8" name="Picture 7" descr="A picture containing sky, outdoor, mountain  Description automatically generated">
            <a:extLst>
              <a:ext uri="{FF2B5EF4-FFF2-40B4-BE49-F238E27FC236}">
                <a16:creationId xmlns:a16="http://schemas.microsoft.com/office/drawing/2014/main" id="{A5936375-46DD-0609-DF8F-7A9F816BF71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212B766C-36E1-2F43-FDB7-DE72C8874BF7}"/>
              </a:ext>
            </a:extLst>
          </p:cNvPr>
          <p:cNvPicPr>
            <a:picLocks noChangeAspect="1"/>
          </p:cNvPicPr>
          <p:nvPr userDrawn="1"/>
        </p:nvPicPr>
        <p:blipFill>
          <a:blip r:embed="rId3"/>
          <a:stretch>
            <a:fillRect/>
          </a:stretch>
        </p:blipFill>
        <p:spPr>
          <a:xfrm>
            <a:off x="838200" y="544603"/>
            <a:ext cx="2081982" cy="265906"/>
          </a:xfrm>
          <a:prstGeom prst="rect">
            <a:avLst/>
          </a:prstGeom>
        </p:spPr>
      </p:pic>
      <p:sp>
        <p:nvSpPr>
          <p:cNvPr id="2" name="Title 1">
            <a:extLst>
              <a:ext uri="{FF2B5EF4-FFF2-40B4-BE49-F238E27FC236}">
                <a16:creationId xmlns:a16="http://schemas.microsoft.com/office/drawing/2014/main" id="{AAF2212F-39C7-3DE4-5E69-0981265BFC22}"/>
              </a:ext>
            </a:extLst>
          </p:cNvPr>
          <p:cNvSpPr>
            <a:spLocks noGrp="1"/>
          </p:cNvSpPr>
          <p:nvPr>
            <p:ph type="title" hasCustomPrompt="1"/>
          </p:nvPr>
        </p:nvSpPr>
        <p:spPr>
          <a:xfrm>
            <a:off x="748137" y="1826789"/>
            <a:ext cx="10515600" cy="1133475"/>
          </a:xfrm>
        </p:spPr>
        <p:txBody>
          <a:bodyPr anchor="b">
            <a:normAutofit/>
          </a:bodyPr>
          <a:lstStyle>
            <a:lvl1pPr>
              <a:defRPr sz="6500">
                <a:solidFill>
                  <a:schemeClr val="tx1"/>
                </a:solidFill>
                <a:latin typeface="Roboto Condensed Light" panose="02000000000000000000" pitchFamily="2" charset="0"/>
                <a:ea typeface="Roboto Condensed Light" panose="02000000000000000000" pitchFamily="2" charset="0"/>
              </a:defRPr>
            </a:lvl1pPr>
          </a:lstStyle>
          <a:p>
            <a:r>
              <a:rPr lang="en-US"/>
              <a:t>Title Goes Here</a:t>
            </a:r>
          </a:p>
        </p:txBody>
      </p:sp>
      <p:sp>
        <p:nvSpPr>
          <p:cNvPr id="3" name="Text Placeholder 2">
            <a:extLst>
              <a:ext uri="{FF2B5EF4-FFF2-40B4-BE49-F238E27FC236}">
                <a16:creationId xmlns:a16="http://schemas.microsoft.com/office/drawing/2014/main" id="{0C332E14-CB1C-95D7-49B2-C0B7A9266DA4}"/>
              </a:ext>
            </a:extLst>
          </p:cNvPr>
          <p:cNvSpPr>
            <a:spLocks noGrp="1"/>
          </p:cNvSpPr>
          <p:nvPr>
            <p:ph type="body" idx="1" hasCustomPrompt="1"/>
          </p:nvPr>
        </p:nvSpPr>
        <p:spPr>
          <a:xfrm>
            <a:off x="748137" y="2879873"/>
            <a:ext cx="10515600" cy="459055"/>
          </a:xfrm>
        </p:spPr>
        <p:txBody>
          <a:bodyPr>
            <a:normAutofit/>
          </a:bodyPr>
          <a:lstStyle>
            <a:lvl1pPr marL="0" indent="0">
              <a:buNone/>
              <a:defRPr sz="2000" b="0" i="0">
                <a:solidFill>
                  <a:schemeClr val="tx1"/>
                </a:solidFill>
                <a:latin typeface="Roboto Light" panose="02000000000000000000" pitchFamily="2" charset="0"/>
                <a:ea typeface="Roboto Light"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Goes Here</a:t>
            </a:r>
          </a:p>
        </p:txBody>
      </p:sp>
    </p:spTree>
    <p:extLst>
      <p:ext uri="{BB962C8B-B14F-4D97-AF65-F5344CB8AC3E}">
        <p14:creationId xmlns:p14="http://schemas.microsoft.com/office/powerpoint/2010/main" val="3809420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pic>
        <p:nvPicPr>
          <p:cNvPr id="8" name="Picture 7" descr="A picture containing water, sky, outdoor, nature  Description automatically generated">
            <a:extLst>
              <a:ext uri="{FF2B5EF4-FFF2-40B4-BE49-F238E27FC236}">
                <a16:creationId xmlns:a16="http://schemas.microsoft.com/office/drawing/2014/main" id="{B48FA258-9350-1B6A-E6FA-44869EDE1FC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212B766C-36E1-2F43-FDB7-DE72C8874BF7}"/>
              </a:ext>
            </a:extLst>
          </p:cNvPr>
          <p:cNvPicPr>
            <a:picLocks noChangeAspect="1"/>
          </p:cNvPicPr>
          <p:nvPr userDrawn="1"/>
        </p:nvPicPr>
        <p:blipFill>
          <a:blip r:embed="rId3"/>
          <a:stretch>
            <a:fillRect/>
          </a:stretch>
        </p:blipFill>
        <p:spPr>
          <a:xfrm>
            <a:off x="838200" y="544603"/>
            <a:ext cx="2081982" cy="265906"/>
          </a:xfrm>
          <a:prstGeom prst="rect">
            <a:avLst/>
          </a:prstGeom>
        </p:spPr>
      </p:pic>
      <p:sp>
        <p:nvSpPr>
          <p:cNvPr id="2" name="Title 1">
            <a:extLst>
              <a:ext uri="{FF2B5EF4-FFF2-40B4-BE49-F238E27FC236}">
                <a16:creationId xmlns:a16="http://schemas.microsoft.com/office/drawing/2014/main" id="{AAF2212F-39C7-3DE4-5E69-0981265BFC22}"/>
              </a:ext>
            </a:extLst>
          </p:cNvPr>
          <p:cNvSpPr>
            <a:spLocks noGrp="1"/>
          </p:cNvSpPr>
          <p:nvPr>
            <p:ph type="title" hasCustomPrompt="1"/>
          </p:nvPr>
        </p:nvSpPr>
        <p:spPr>
          <a:xfrm>
            <a:off x="748137" y="1826789"/>
            <a:ext cx="10515600" cy="1133475"/>
          </a:xfrm>
        </p:spPr>
        <p:txBody>
          <a:bodyPr anchor="b">
            <a:normAutofit/>
          </a:bodyPr>
          <a:lstStyle>
            <a:lvl1pPr>
              <a:defRPr sz="6500">
                <a:solidFill>
                  <a:schemeClr val="tx1"/>
                </a:solidFill>
                <a:latin typeface="Roboto Condensed Light" panose="02000000000000000000" pitchFamily="2" charset="0"/>
                <a:ea typeface="Roboto Condensed Light" panose="02000000000000000000" pitchFamily="2" charset="0"/>
              </a:defRPr>
            </a:lvl1pPr>
          </a:lstStyle>
          <a:p>
            <a:r>
              <a:rPr lang="en-US"/>
              <a:t>Title Goes Here</a:t>
            </a:r>
          </a:p>
        </p:txBody>
      </p:sp>
      <p:sp>
        <p:nvSpPr>
          <p:cNvPr id="3" name="Text Placeholder 2">
            <a:extLst>
              <a:ext uri="{FF2B5EF4-FFF2-40B4-BE49-F238E27FC236}">
                <a16:creationId xmlns:a16="http://schemas.microsoft.com/office/drawing/2014/main" id="{0C332E14-CB1C-95D7-49B2-C0B7A9266DA4}"/>
              </a:ext>
            </a:extLst>
          </p:cNvPr>
          <p:cNvSpPr>
            <a:spLocks noGrp="1"/>
          </p:cNvSpPr>
          <p:nvPr>
            <p:ph type="body" idx="1" hasCustomPrompt="1"/>
          </p:nvPr>
        </p:nvSpPr>
        <p:spPr>
          <a:xfrm>
            <a:off x="748137" y="2879873"/>
            <a:ext cx="10515600" cy="459055"/>
          </a:xfrm>
        </p:spPr>
        <p:txBody>
          <a:bodyPr>
            <a:normAutofit/>
          </a:bodyPr>
          <a:lstStyle>
            <a:lvl1pPr marL="0" indent="0">
              <a:buNone/>
              <a:defRPr sz="2000" b="0" i="0">
                <a:solidFill>
                  <a:schemeClr val="tx1"/>
                </a:solidFill>
                <a:latin typeface="Roboto Light" panose="02000000000000000000" pitchFamily="2" charset="0"/>
                <a:ea typeface="Roboto Light"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Goes Here</a:t>
            </a:r>
          </a:p>
        </p:txBody>
      </p:sp>
    </p:spTree>
    <p:extLst>
      <p:ext uri="{BB962C8B-B14F-4D97-AF65-F5344CB8AC3E}">
        <p14:creationId xmlns:p14="http://schemas.microsoft.com/office/powerpoint/2010/main" val="1350246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6_Section Header">
    <p:spTree>
      <p:nvGrpSpPr>
        <p:cNvPr id="1" name=""/>
        <p:cNvGrpSpPr/>
        <p:nvPr/>
      </p:nvGrpSpPr>
      <p:grpSpPr>
        <a:xfrm>
          <a:off x="0" y="0"/>
          <a:ext cx="0" cy="0"/>
          <a:chOff x="0" y="0"/>
          <a:chExt cx="0" cy="0"/>
        </a:xfrm>
      </p:grpSpPr>
      <p:pic>
        <p:nvPicPr>
          <p:cNvPr id="8" name="Picture 7" descr="A picture containing mountain, sky, nature, outdoor  Description automatically generated">
            <a:extLst>
              <a:ext uri="{FF2B5EF4-FFF2-40B4-BE49-F238E27FC236}">
                <a16:creationId xmlns:a16="http://schemas.microsoft.com/office/drawing/2014/main" id="{307B2D73-0BF6-9FF8-74C7-5432A96BD666}"/>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212B766C-36E1-2F43-FDB7-DE72C8874BF7}"/>
              </a:ext>
            </a:extLst>
          </p:cNvPr>
          <p:cNvPicPr>
            <a:picLocks noChangeAspect="1"/>
          </p:cNvPicPr>
          <p:nvPr userDrawn="1"/>
        </p:nvPicPr>
        <p:blipFill>
          <a:blip r:embed="rId3"/>
          <a:stretch>
            <a:fillRect/>
          </a:stretch>
        </p:blipFill>
        <p:spPr>
          <a:xfrm>
            <a:off x="838200" y="544603"/>
            <a:ext cx="2081982" cy="265906"/>
          </a:xfrm>
          <a:prstGeom prst="rect">
            <a:avLst/>
          </a:prstGeom>
        </p:spPr>
      </p:pic>
      <p:sp>
        <p:nvSpPr>
          <p:cNvPr id="2" name="Title 1">
            <a:extLst>
              <a:ext uri="{FF2B5EF4-FFF2-40B4-BE49-F238E27FC236}">
                <a16:creationId xmlns:a16="http://schemas.microsoft.com/office/drawing/2014/main" id="{AAF2212F-39C7-3DE4-5E69-0981265BFC22}"/>
              </a:ext>
            </a:extLst>
          </p:cNvPr>
          <p:cNvSpPr>
            <a:spLocks noGrp="1"/>
          </p:cNvSpPr>
          <p:nvPr>
            <p:ph type="title" hasCustomPrompt="1"/>
          </p:nvPr>
        </p:nvSpPr>
        <p:spPr>
          <a:xfrm>
            <a:off x="748137" y="1826789"/>
            <a:ext cx="10515600" cy="1133475"/>
          </a:xfrm>
        </p:spPr>
        <p:txBody>
          <a:bodyPr anchor="b">
            <a:normAutofit/>
          </a:bodyPr>
          <a:lstStyle>
            <a:lvl1pPr>
              <a:defRPr sz="6500">
                <a:solidFill>
                  <a:schemeClr val="tx1"/>
                </a:solidFill>
                <a:latin typeface="Roboto Condensed Light" panose="02000000000000000000" pitchFamily="2" charset="0"/>
                <a:ea typeface="Roboto Condensed Light" panose="02000000000000000000" pitchFamily="2" charset="0"/>
              </a:defRPr>
            </a:lvl1pPr>
          </a:lstStyle>
          <a:p>
            <a:r>
              <a:rPr lang="en-US"/>
              <a:t>Title Goes Here</a:t>
            </a:r>
          </a:p>
        </p:txBody>
      </p:sp>
      <p:sp>
        <p:nvSpPr>
          <p:cNvPr id="3" name="Text Placeholder 2">
            <a:extLst>
              <a:ext uri="{FF2B5EF4-FFF2-40B4-BE49-F238E27FC236}">
                <a16:creationId xmlns:a16="http://schemas.microsoft.com/office/drawing/2014/main" id="{0C332E14-CB1C-95D7-49B2-C0B7A9266DA4}"/>
              </a:ext>
            </a:extLst>
          </p:cNvPr>
          <p:cNvSpPr>
            <a:spLocks noGrp="1"/>
          </p:cNvSpPr>
          <p:nvPr>
            <p:ph type="body" idx="1" hasCustomPrompt="1"/>
          </p:nvPr>
        </p:nvSpPr>
        <p:spPr>
          <a:xfrm>
            <a:off x="748137" y="2879873"/>
            <a:ext cx="10515600" cy="459055"/>
          </a:xfrm>
        </p:spPr>
        <p:txBody>
          <a:bodyPr>
            <a:normAutofit/>
          </a:bodyPr>
          <a:lstStyle>
            <a:lvl1pPr marL="0" indent="0">
              <a:buNone/>
              <a:defRPr sz="2000" b="0" i="0">
                <a:solidFill>
                  <a:schemeClr val="tx1"/>
                </a:solidFill>
                <a:latin typeface="Roboto Light" panose="02000000000000000000" pitchFamily="2" charset="0"/>
                <a:ea typeface="Roboto Light"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Goes Here</a:t>
            </a:r>
          </a:p>
        </p:txBody>
      </p:sp>
    </p:spTree>
    <p:extLst>
      <p:ext uri="{BB962C8B-B14F-4D97-AF65-F5344CB8AC3E}">
        <p14:creationId xmlns:p14="http://schemas.microsoft.com/office/powerpoint/2010/main" val="246529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7_Section Header">
    <p:spTree>
      <p:nvGrpSpPr>
        <p:cNvPr id="1" name=""/>
        <p:cNvGrpSpPr/>
        <p:nvPr/>
      </p:nvGrpSpPr>
      <p:grpSpPr>
        <a:xfrm>
          <a:off x="0" y="0"/>
          <a:ext cx="0" cy="0"/>
          <a:chOff x="0" y="0"/>
          <a:chExt cx="0" cy="0"/>
        </a:xfrm>
      </p:grpSpPr>
      <p:pic>
        <p:nvPicPr>
          <p:cNvPr id="8" name="Picture 7" descr="A picture containing mountain, outdoor, nature  Description automatically generated">
            <a:extLst>
              <a:ext uri="{FF2B5EF4-FFF2-40B4-BE49-F238E27FC236}">
                <a16:creationId xmlns:a16="http://schemas.microsoft.com/office/drawing/2014/main" id="{B56628A2-E4D1-B543-E6C5-1C9238DAE6E3}"/>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212B766C-36E1-2F43-FDB7-DE72C8874BF7}"/>
              </a:ext>
            </a:extLst>
          </p:cNvPr>
          <p:cNvPicPr>
            <a:picLocks noChangeAspect="1"/>
          </p:cNvPicPr>
          <p:nvPr userDrawn="1"/>
        </p:nvPicPr>
        <p:blipFill>
          <a:blip r:embed="rId3"/>
          <a:stretch>
            <a:fillRect/>
          </a:stretch>
        </p:blipFill>
        <p:spPr>
          <a:xfrm>
            <a:off x="838200" y="544603"/>
            <a:ext cx="2081982" cy="265906"/>
          </a:xfrm>
          <a:prstGeom prst="rect">
            <a:avLst/>
          </a:prstGeom>
        </p:spPr>
      </p:pic>
      <p:sp>
        <p:nvSpPr>
          <p:cNvPr id="2" name="Title 1">
            <a:extLst>
              <a:ext uri="{FF2B5EF4-FFF2-40B4-BE49-F238E27FC236}">
                <a16:creationId xmlns:a16="http://schemas.microsoft.com/office/drawing/2014/main" id="{AAF2212F-39C7-3DE4-5E69-0981265BFC22}"/>
              </a:ext>
            </a:extLst>
          </p:cNvPr>
          <p:cNvSpPr>
            <a:spLocks noGrp="1"/>
          </p:cNvSpPr>
          <p:nvPr>
            <p:ph type="title" hasCustomPrompt="1"/>
          </p:nvPr>
        </p:nvSpPr>
        <p:spPr>
          <a:xfrm>
            <a:off x="748137" y="1826789"/>
            <a:ext cx="10515600" cy="1133475"/>
          </a:xfrm>
        </p:spPr>
        <p:txBody>
          <a:bodyPr anchor="b">
            <a:normAutofit/>
          </a:bodyPr>
          <a:lstStyle>
            <a:lvl1pPr>
              <a:defRPr sz="6500">
                <a:solidFill>
                  <a:schemeClr val="tx1"/>
                </a:solidFill>
                <a:latin typeface="Roboto Condensed Light" panose="02000000000000000000" pitchFamily="2" charset="0"/>
                <a:ea typeface="Roboto Condensed Light" panose="02000000000000000000" pitchFamily="2" charset="0"/>
              </a:defRPr>
            </a:lvl1pPr>
          </a:lstStyle>
          <a:p>
            <a:r>
              <a:rPr lang="en-US"/>
              <a:t>Title Goes Here</a:t>
            </a:r>
          </a:p>
        </p:txBody>
      </p:sp>
      <p:sp>
        <p:nvSpPr>
          <p:cNvPr id="3" name="Text Placeholder 2">
            <a:extLst>
              <a:ext uri="{FF2B5EF4-FFF2-40B4-BE49-F238E27FC236}">
                <a16:creationId xmlns:a16="http://schemas.microsoft.com/office/drawing/2014/main" id="{0C332E14-CB1C-95D7-49B2-C0B7A9266DA4}"/>
              </a:ext>
            </a:extLst>
          </p:cNvPr>
          <p:cNvSpPr>
            <a:spLocks noGrp="1"/>
          </p:cNvSpPr>
          <p:nvPr>
            <p:ph type="body" idx="1" hasCustomPrompt="1"/>
          </p:nvPr>
        </p:nvSpPr>
        <p:spPr>
          <a:xfrm>
            <a:off x="748137" y="2879873"/>
            <a:ext cx="10515600" cy="459055"/>
          </a:xfrm>
        </p:spPr>
        <p:txBody>
          <a:bodyPr>
            <a:normAutofit/>
          </a:bodyPr>
          <a:lstStyle>
            <a:lvl1pPr marL="0" indent="0">
              <a:buNone/>
              <a:defRPr sz="2000" b="0" i="0">
                <a:solidFill>
                  <a:schemeClr val="tx1"/>
                </a:solidFill>
                <a:latin typeface="Roboto Light" panose="02000000000000000000" pitchFamily="2" charset="0"/>
                <a:ea typeface="Roboto Light"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Goes Here</a:t>
            </a:r>
          </a:p>
        </p:txBody>
      </p:sp>
    </p:spTree>
    <p:extLst>
      <p:ext uri="{BB962C8B-B14F-4D97-AF65-F5344CB8AC3E}">
        <p14:creationId xmlns:p14="http://schemas.microsoft.com/office/powerpoint/2010/main" val="17034750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8_Section Header">
    <p:spTree>
      <p:nvGrpSpPr>
        <p:cNvPr id="1" name=""/>
        <p:cNvGrpSpPr/>
        <p:nvPr/>
      </p:nvGrpSpPr>
      <p:grpSpPr>
        <a:xfrm>
          <a:off x="0" y="0"/>
          <a:ext cx="0" cy="0"/>
          <a:chOff x="0" y="0"/>
          <a:chExt cx="0" cy="0"/>
        </a:xfrm>
      </p:grpSpPr>
      <p:pic>
        <p:nvPicPr>
          <p:cNvPr id="10" name="Picture 9" descr="A snowy landscape with trees  Description automatically generated with low confidence">
            <a:extLst>
              <a:ext uri="{FF2B5EF4-FFF2-40B4-BE49-F238E27FC236}">
                <a16:creationId xmlns:a16="http://schemas.microsoft.com/office/drawing/2014/main" id="{63981AE2-10A0-7523-A4D3-93893CA74B76}"/>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212B766C-36E1-2F43-FDB7-DE72C8874BF7}"/>
              </a:ext>
            </a:extLst>
          </p:cNvPr>
          <p:cNvPicPr>
            <a:picLocks noChangeAspect="1"/>
          </p:cNvPicPr>
          <p:nvPr userDrawn="1"/>
        </p:nvPicPr>
        <p:blipFill>
          <a:blip r:embed="rId3"/>
          <a:stretch>
            <a:fillRect/>
          </a:stretch>
        </p:blipFill>
        <p:spPr>
          <a:xfrm>
            <a:off x="838200" y="544603"/>
            <a:ext cx="2081982" cy="265906"/>
          </a:xfrm>
          <a:prstGeom prst="rect">
            <a:avLst/>
          </a:prstGeom>
        </p:spPr>
      </p:pic>
      <p:sp>
        <p:nvSpPr>
          <p:cNvPr id="2" name="Title 1">
            <a:extLst>
              <a:ext uri="{FF2B5EF4-FFF2-40B4-BE49-F238E27FC236}">
                <a16:creationId xmlns:a16="http://schemas.microsoft.com/office/drawing/2014/main" id="{AAF2212F-39C7-3DE4-5E69-0981265BFC22}"/>
              </a:ext>
            </a:extLst>
          </p:cNvPr>
          <p:cNvSpPr>
            <a:spLocks noGrp="1"/>
          </p:cNvSpPr>
          <p:nvPr>
            <p:ph type="title" hasCustomPrompt="1"/>
          </p:nvPr>
        </p:nvSpPr>
        <p:spPr>
          <a:xfrm>
            <a:off x="748137" y="1826789"/>
            <a:ext cx="10515600" cy="1133475"/>
          </a:xfrm>
        </p:spPr>
        <p:txBody>
          <a:bodyPr anchor="b">
            <a:normAutofit/>
          </a:bodyPr>
          <a:lstStyle>
            <a:lvl1pPr>
              <a:defRPr sz="6500">
                <a:solidFill>
                  <a:schemeClr val="tx1"/>
                </a:solidFill>
                <a:latin typeface="Roboto Condensed Light" panose="02000000000000000000" pitchFamily="2" charset="0"/>
                <a:ea typeface="Roboto Condensed Light" panose="02000000000000000000" pitchFamily="2" charset="0"/>
              </a:defRPr>
            </a:lvl1pPr>
          </a:lstStyle>
          <a:p>
            <a:r>
              <a:rPr lang="en-US"/>
              <a:t>Title Goes Here</a:t>
            </a:r>
          </a:p>
        </p:txBody>
      </p:sp>
      <p:sp>
        <p:nvSpPr>
          <p:cNvPr id="3" name="Text Placeholder 2">
            <a:extLst>
              <a:ext uri="{FF2B5EF4-FFF2-40B4-BE49-F238E27FC236}">
                <a16:creationId xmlns:a16="http://schemas.microsoft.com/office/drawing/2014/main" id="{0C332E14-CB1C-95D7-49B2-C0B7A9266DA4}"/>
              </a:ext>
            </a:extLst>
          </p:cNvPr>
          <p:cNvSpPr>
            <a:spLocks noGrp="1"/>
          </p:cNvSpPr>
          <p:nvPr>
            <p:ph type="body" idx="1" hasCustomPrompt="1"/>
          </p:nvPr>
        </p:nvSpPr>
        <p:spPr>
          <a:xfrm>
            <a:off x="748137" y="2879873"/>
            <a:ext cx="10515600" cy="459055"/>
          </a:xfrm>
        </p:spPr>
        <p:txBody>
          <a:bodyPr>
            <a:normAutofit/>
          </a:bodyPr>
          <a:lstStyle>
            <a:lvl1pPr marL="0" indent="0">
              <a:buNone/>
              <a:defRPr sz="2000" b="0" i="0">
                <a:solidFill>
                  <a:schemeClr val="tx1"/>
                </a:solidFill>
                <a:latin typeface="Roboto Light" panose="02000000000000000000" pitchFamily="2" charset="0"/>
                <a:ea typeface="Roboto Light"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Goes Here</a:t>
            </a:r>
          </a:p>
        </p:txBody>
      </p:sp>
    </p:spTree>
    <p:extLst>
      <p:ext uri="{BB962C8B-B14F-4D97-AF65-F5344CB8AC3E}">
        <p14:creationId xmlns:p14="http://schemas.microsoft.com/office/powerpoint/2010/main" val="2368959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9_Section Header">
    <p:spTree>
      <p:nvGrpSpPr>
        <p:cNvPr id="1" name=""/>
        <p:cNvGrpSpPr/>
        <p:nvPr/>
      </p:nvGrpSpPr>
      <p:grpSpPr>
        <a:xfrm>
          <a:off x="0" y="0"/>
          <a:ext cx="0" cy="0"/>
          <a:chOff x="0" y="0"/>
          <a:chExt cx="0" cy="0"/>
        </a:xfrm>
      </p:grpSpPr>
      <p:pic>
        <p:nvPicPr>
          <p:cNvPr id="9" name="Picture 8" descr="A picture containing mountain, sky, nature, outdoor  Description automatically generated">
            <a:extLst>
              <a:ext uri="{FF2B5EF4-FFF2-40B4-BE49-F238E27FC236}">
                <a16:creationId xmlns:a16="http://schemas.microsoft.com/office/drawing/2014/main" id="{D24072D7-C31E-35B5-4034-65B587B8AC4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212B766C-36E1-2F43-FDB7-DE72C8874BF7}"/>
              </a:ext>
            </a:extLst>
          </p:cNvPr>
          <p:cNvPicPr>
            <a:picLocks noChangeAspect="1"/>
          </p:cNvPicPr>
          <p:nvPr userDrawn="1"/>
        </p:nvPicPr>
        <p:blipFill>
          <a:blip r:embed="rId3"/>
          <a:stretch>
            <a:fillRect/>
          </a:stretch>
        </p:blipFill>
        <p:spPr>
          <a:xfrm>
            <a:off x="838200" y="544603"/>
            <a:ext cx="2081982" cy="265906"/>
          </a:xfrm>
          <a:prstGeom prst="rect">
            <a:avLst/>
          </a:prstGeom>
        </p:spPr>
      </p:pic>
      <p:sp>
        <p:nvSpPr>
          <p:cNvPr id="2" name="Title 1">
            <a:extLst>
              <a:ext uri="{FF2B5EF4-FFF2-40B4-BE49-F238E27FC236}">
                <a16:creationId xmlns:a16="http://schemas.microsoft.com/office/drawing/2014/main" id="{AAF2212F-39C7-3DE4-5E69-0981265BFC22}"/>
              </a:ext>
            </a:extLst>
          </p:cNvPr>
          <p:cNvSpPr>
            <a:spLocks noGrp="1"/>
          </p:cNvSpPr>
          <p:nvPr>
            <p:ph type="title" hasCustomPrompt="1"/>
          </p:nvPr>
        </p:nvSpPr>
        <p:spPr>
          <a:xfrm>
            <a:off x="748137" y="1826789"/>
            <a:ext cx="10515600" cy="1133475"/>
          </a:xfrm>
        </p:spPr>
        <p:txBody>
          <a:bodyPr anchor="b">
            <a:normAutofit/>
          </a:bodyPr>
          <a:lstStyle>
            <a:lvl1pPr>
              <a:defRPr sz="6500">
                <a:solidFill>
                  <a:schemeClr val="tx1"/>
                </a:solidFill>
                <a:latin typeface="Roboto Condensed Light" panose="02000000000000000000" pitchFamily="2" charset="0"/>
                <a:ea typeface="Roboto Condensed Light" panose="02000000000000000000" pitchFamily="2" charset="0"/>
              </a:defRPr>
            </a:lvl1pPr>
          </a:lstStyle>
          <a:p>
            <a:r>
              <a:rPr lang="en-US"/>
              <a:t>Title Goes Here</a:t>
            </a:r>
          </a:p>
        </p:txBody>
      </p:sp>
      <p:sp>
        <p:nvSpPr>
          <p:cNvPr id="3" name="Text Placeholder 2">
            <a:extLst>
              <a:ext uri="{FF2B5EF4-FFF2-40B4-BE49-F238E27FC236}">
                <a16:creationId xmlns:a16="http://schemas.microsoft.com/office/drawing/2014/main" id="{0C332E14-CB1C-95D7-49B2-C0B7A9266DA4}"/>
              </a:ext>
            </a:extLst>
          </p:cNvPr>
          <p:cNvSpPr>
            <a:spLocks noGrp="1"/>
          </p:cNvSpPr>
          <p:nvPr>
            <p:ph type="body" idx="1" hasCustomPrompt="1"/>
          </p:nvPr>
        </p:nvSpPr>
        <p:spPr>
          <a:xfrm>
            <a:off x="748137" y="2879873"/>
            <a:ext cx="10515600" cy="459055"/>
          </a:xfrm>
        </p:spPr>
        <p:txBody>
          <a:bodyPr>
            <a:normAutofit/>
          </a:bodyPr>
          <a:lstStyle>
            <a:lvl1pPr marL="0" indent="0">
              <a:buNone/>
              <a:defRPr sz="2000" b="0" i="0">
                <a:solidFill>
                  <a:schemeClr val="tx1"/>
                </a:solidFill>
                <a:latin typeface="Roboto Light" panose="02000000000000000000" pitchFamily="2" charset="0"/>
                <a:ea typeface="Roboto Light"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Goes Here</a:t>
            </a:r>
          </a:p>
        </p:txBody>
      </p:sp>
    </p:spTree>
    <p:extLst>
      <p:ext uri="{BB962C8B-B14F-4D97-AF65-F5344CB8AC3E}">
        <p14:creationId xmlns:p14="http://schemas.microsoft.com/office/powerpoint/2010/main" val="3685647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11_Section Header">
    <p:spTree>
      <p:nvGrpSpPr>
        <p:cNvPr id="1" name=""/>
        <p:cNvGrpSpPr/>
        <p:nvPr/>
      </p:nvGrpSpPr>
      <p:grpSpPr>
        <a:xfrm>
          <a:off x="0" y="0"/>
          <a:ext cx="0" cy="0"/>
          <a:chOff x="0" y="0"/>
          <a:chExt cx="0" cy="0"/>
        </a:xfrm>
      </p:grpSpPr>
      <p:pic>
        <p:nvPicPr>
          <p:cNvPr id="9" name="Picture 8" descr="A picture containing mountain, outdoor, nature, ocean floor  Description automatically generated">
            <a:extLst>
              <a:ext uri="{FF2B5EF4-FFF2-40B4-BE49-F238E27FC236}">
                <a16:creationId xmlns:a16="http://schemas.microsoft.com/office/drawing/2014/main" id="{5AE7A4C3-25FD-99CA-CAA5-3B1E95DAAC00}"/>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212B766C-36E1-2F43-FDB7-DE72C8874BF7}"/>
              </a:ext>
            </a:extLst>
          </p:cNvPr>
          <p:cNvPicPr>
            <a:picLocks noChangeAspect="1"/>
          </p:cNvPicPr>
          <p:nvPr userDrawn="1"/>
        </p:nvPicPr>
        <p:blipFill>
          <a:blip r:embed="rId3"/>
          <a:stretch>
            <a:fillRect/>
          </a:stretch>
        </p:blipFill>
        <p:spPr>
          <a:xfrm>
            <a:off x="838200" y="544603"/>
            <a:ext cx="2081982" cy="265906"/>
          </a:xfrm>
          <a:prstGeom prst="rect">
            <a:avLst/>
          </a:prstGeom>
        </p:spPr>
      </p:pic>
      <p:sp>
        <p:nvSpPr>
          <p:cNvPr id="2" name="Title 1">
            <a:extLst>
              <a:ext uri="{FF2B5EF4-FFF2-40B4-BE49-F238E27FC236}">
                <a16:creationId xmlns:a16="http://schemas.microsoft.com/office/drawing/2014/main" id="{AAF2212F-39C7-3DE4-5E69-0981265BFC22}"/>
              </a:ext>
            </a:extLst>
          </p:cNvPr>
          <p:cNvSpPr>
            <a:spLocks noGrp="1"/>
          </p:cNvSpPr>
          <p:nvPr>
            <p:ph type="title" hasCustomPrompt="1"/>
          </p:nvPr>
        </p:nvSpPr>
        <p:spPr>
          <a:xfrm>
            <a:off x="748137" y="1826789"/>
            <a:ext cx="10515600" cy="1133475"/>
          </a:xfrm>
        </p:spPr>
        <p:txBody>
          <a:bodyPr anchor="b">
            <a:normAutofit/>
          </a:bodyPr>
          <a:lstStyle>
            <a:lvl1pPr>
              <a:defRPr sz="6500">
                <a:solidFill>
                  <a:schemeClr val="tx1"/>
                </a:solidFill>
                <a:latin typeface="Roboto Condensed Light" panose="02000000000000000000" pitchFamily="2" charset="0"/>
                <a:ea typeface="Roboto Condensed Light" panose="02000000000000000000" pitchFamily="2" charset="0"/>
              </a:defRPr>
            </a:lvl1pPr>
          </a:lstStyle>
          <a:p>
            <a:r>
              <a:rPr lang="en-US"/>
              <a:t>Title Goes Here</a:t>
            </a:r>
          </a:p>
        </p:txBody>
      </p:sp>
      <p:sp>
        <p:nvSpPr>
          <p:cNvPr id="3" name="Text Placeholder 2">
            <a:extLst>
              <a:ext uri="{FF2B5EF4-FFF2-40B4-BE49-F238E27FC236}">
                <a16:creationId xmlns:a16="http://schemas.microsoft.com/office/drawing/2014/main" id="{0C332E14-CB1C-95D7-49B2-C0B7A9266DA4}"/>
              </a:ext>
            </a:extLst>
          </p:cNvPr>
          <p:cNvSpPr>
            <a:spLocks noGrp="1"/>
          </p:cNvSpPr>
          <p:nvPr>
            <p:ph type="body" idx="1" hasCustomPrompt="1"/>
          </p:nvPr>
        </p:nvSpPr>
        <p:spPr>
          <a:xfrm>
            <a:off x="748137" y="2879873"/>
            <a:ext cx="10515600" cy="459055"/>
          </a:xfrm>
        </p:spPr>
        <p:txBody>
          <a:bodyPr>
            <a:normAutofit/>
          </a:bodyPr>
          <a:lstStyle>
            <a:lvl1pPr marL="0" indent="0">
              <a:buNone/>
              <a:defRPr sz="2000" b="0" i="0">
                <a:solidFill>
                  <a:schemeClr val="tx1"/>
                </a:solidFill>
                <a:latin typeface="Roboto Light" panose="02000000000000000000" pitchFamily="2" charset="0"/>
                <a:ea typeface="Roboto Light"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Goes Here</a:t>
            </a:r>
          </a:p>
        </p:txBody>
      </p:sp>
    </p:spTree>
    <p:extLst>
      <p:ext uri="{BB962C8B-B14F-4D97-AF65-F5344CB8AC3E}">
        <p14:creationId xmlns:p14="http://schemas.microsoft.com/office/powerpoint/2010/main" val="36949061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13_Section Header">
    <p:spTree>
      <p:nvGrpSpPr>
        <p:cNvPr id="1" name=""/>
        <p:cNvGrpSpPr/>
        <p:nvPr/>
      </p:nvGrpSpPr>
      <p:grpSpPr>
        <a:xfrm>
          <a:off x="0" y="0"/>
          <a:ext cx="0" cy="0"/>
          <a:chOff x="0" y="0"/>
          <a:chExt cx="0" cy="0"/>
        </a:xfrm>
      </p:grpSpPr>
      <p:pic>
        <p:nvPicPr>
          <p:cNvPr id="9" name="Picture 8" descr="A picture containing sky, outdoor, mountain, nature  Description automatically generated">
            <a:extLst>
              <a:ext uri="{FF2B5EF4-FFF2-40B4-BE49-F238E27FC236}">
                <a16:creationId xmlns:a16="http://schemas.microsoft.com/office/drawing/2014/main" id="{EEBE4E3D-E68A-AB5C-CF60-8B2012AAC4D3}"/>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212B766C-36E1-2F43-FDB7-DE72C8874BF7}"/>
              </a:ext>
            </a:extLst>
          </p:cNvPr>
          <p:cNvPicPr>
            <a:picLocks noChangeAspect="1"/>
          </p:cNvPicPr>
          <p:nvPr userDrawn="1"/>
        </p:nvPicPr>
        <p:blipFill>
          <a:blip r:embed="rId3"/>
          <a:stretch>
            <a:fillRect/>
          </a:stretch>
        </p:blipFill>
        <p:spPr>
          <a:xfrm>
            <a:off x="838200" y="544603"/>
            <a:ext cx="2081982" cy="265906"/>
          </a:xfrm>
          <a:prstGeom prst="rect">
            <a:avLst/>
          </a:prstGeom>
        </p:spPr>
      </p:pic>
      <p:sp>
        <p:nvSpPr>
          <p:cNvPr id="2" name="Title 1">
            <a:extLst>
              <a:ext uri="{FF2B5EF4-FFF2-40B4-BE49-F238E27FC236}">
                <a16:creationId xmlns:a16="http://schemas.microsoft.com/office/drawing/2014/main" id="{AAF2212F-39C7-3DE4-5E69-0981265BFC22}"/>
              </a:ext>
            </a:extLst>
          </p:cNvPr>
          <p:cNvSpPr>
            <a:spLocks noGrp="1"/>
          </p:cNvSpPr>
          <p:nvPr>
            <p:ph type="title" hasCustomPrompt="1"/>
          </p:nvPr>
        </p:nvSpPr>
        <p:spPr>
          <a:xfrm>
            <a:off x="748137" y="1826789"/>
            <a:ext cx="10515600" cy="1133475"/>
          </a:xfrm>
        </p:spPr>
        <p:txBody>
          <a:bodyPr anchor="b">
            <a:normAutofit/>
          </a:bodyPr>
          <a:lstStyle>
            <a:lvl1pPr>
              <a:defRPr sz="6500">
                <a:solidFill>
                  <a:schemeClr val="tx1"/>
                </a:solidFill>
                <a:latin typeface="Roboto Condensed Light" panose="02000000000000000000" pitchFamily="2" charset="0"/>
                <a:ea typeface="Roboto Condensed Light" panose="02000000000000000000" pitchFamily="2" charset="0"/>
              </a:defRPr>
            </a:lvl1pPr>
          </a:lstStyle>
          <a:p>
            <a:r>
              <a:rPr lang="en-US"/>
              <a:t>Title Goes Here</a:t>
            </a:r>
          </a:p>
        </p:txBody>
      </p:sp>
      <p:sp>
        <p:nvSpPr>
          <p:cNvPr id="3" name="Text Placeholder 2">
            <a:extLst>
              <a:ext uri="{FF2B5EF4-FFF2-40B4-BE49-F238E27FC236}">
                <a16:creationId xmlns:a16="http://schemas.microsoft.com/office/drawing/2014/main" id="{0C332E14-CB1C-95D7-49B2-C0B7A9266DA4}"/>
              </a:ext>
            </a:extLst>
          </p:cNvPr>
          <p:cNvSpPr>
            <a:spLocks noGrp="1"/>
          </p:cNvSpPr>
          <p:nvPr>
            <p:ph type="body" idx="1" hasCustomPrompt="1"/>
          </p:nvPr>
        </p:nvSpPr>
        <p:spPr>
          <a:xfrm>
            <a:off x="748137" y="2879873"/>
            <a:ext cx="10515600" cy="459055"/>
          </a:xfrm>
        </p:spPr>
        <p:txBody>
          <a:bodyPr>
            <a:normAutofit/>
          </a:bodyPr>
          <a:lstStyle>
            <a:lvl1pPr marL="0" indent="0">
              <a:buNone/>
              <a:defRPr sz="2000" b="0" i="0">
                <a:solidFill>
                  <a:schemeClr val="tx1"/>
                </a:solidFill>
                <a:latin typeface="Roboto Light" panose="02000000000000000000" pitchFamily="2" charset="0"/>
                <a:ea typeface="Roboto Light"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Goes Here</a:t>
            </a:r>
          </a:p>
        </p:txBody>
      </p:sp>
    </p:spTree>
    <p:extLst>
      <p:ext uri="{BB962C8B-B14F-4D97-AF65-F5344CB8AC3E}">
        <p14:creationId xmlns:p14="http://schemas.microsoft.com/office/powerpoint/2010/main" val="38238846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2_Title">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8DB0DB67-A293-CF2F-64C3-BE1369B5B80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1"/>
          </a:xfrm>
          <a:prstGeom prst="rect">
            <a:avLst/>
          </a:prstGeom>
        </p:spPr>
      </p:pic>
      <p:sp>
        <p:nvSpPr>
          <p:cNvPr id="20" name="Text Placeholder 2"/>
          <p:cNvSpPr>
            <a:spLocks noGrp="1"/>
          </p:cNvSpPr>
          <p:nvPr>
            <p:ph type="body" sz="quarter" idx="11"/>
          </p:nvPr>
        </p:nvSpPr>
        <p:spPr>
          <a:xfrm>
            <a:off x="2396837" y="2155765"/>
            <a:ext cx="7401502" cy="2546470"/>
          </a:xfrm>
          <a:prstGeom prst="rect">
            <a:avLst/>
          </a:prstGeom>
        </p:spPr>
        <p:txBody>
          <a:bodyPr>
            <a:noAutofit/>
          </a:bodyPr>
          <a:lstStyle>
            <a:lvl1pPr marL="0" indent="0" algn="l">
              <a:buNone/>
              <a:defRPr sz="1800">
                <a:solidFill>
                  <a:schemeClr val="bg1"/>
                </a:solidFill>
              </a:defRPr>
            </a:lvl1pPr>
          </a:lstStyle>
          <a:p>
            <a:pPr lvl="0"/>
            <a:r>
              <a:rPr lang="en-US"/>
              <a:t>Click to edit Master text styles</a:t>
            </a:r>
          </a:p>
        </p:txBody>
      </p:sp>
      <p:pic>
        <p:nvPicPr>
          <p:cNvPr id="7" name="Picture 6">
            <a:extLst>
              <a:ext uri="{FF2B5EF4-FFF2-40B4-BE49-F238E27FC236}">
                <a16:creationId xmlns:a16="http://schemas.microsoft.com/office/drawing/2014/main" id="{E19BBE22-614B-05C2-AEA0-907839836437}"/>
              </a:ext>
            </a:extLst>
          </p:cNvPr>
          <p:cNvPicPr>
            <a:picLocks noChangeAspect="1"/>
          </p:cNvPicPr>
          <p:nvPr userDrawn="1"/>
        </p:nvPicPr>
        <p:blipFill>
          <a:blip r:embed="rId3"/>
          <a:stretch>
            <a:fillRect/>
          </a:stretch>
        </p:blipFill>
        <p:spPr>
          <a:xfrm>
            <a:off x="10301639" y="6492877"/>
            <a:ext cx="1052161" cy="134380"/>
          </a:xfrm>
          <a:prstGeom prst="rect">
            <a:avLst/>
          </a:prstGeom>
        </p:spPr>
      </p:pic>
      <p:sp>
        <p:nvSpPr>
          <p:cNvPr id="2" name="Footer Placeholder 4">
            <a:extLst>
              <a:ext uri="{FF2B5EF4-FFF2-40B4-BE49-F238E27FC236}">
                <a16:creationId xmlns:a16="http://schemas.microsoft.com/office/drawing/2014/main" id="{F115AF19-A134-55C9-71DD-F03A0A35B817}"/>
              </a:ext>
            </a:extLst>
          </p:cNvPr>
          <p:cNvSpPr>
            <a:spLocks noGrp="1"/>
          </p:cNvSpPr>
          <p:nvPr>
            <p:ph type="ftr" sz="quarter" idx="12"/>
          </p:nvPr>
        </p:nvSpPr>
        <p:spPr>
          <a:xfrm>
            <a:off x="4038600" y="6377781"/>
            <a:ext cx="4114800" cy="365125"/>
          </a:xfrm>
        </p:spPr>
        <p:txBody>
          <a:bodyPr/>
          <a:lstStyle>
            <a:lvl1pPr algn="ctr">
              <a:defRPr sz="1000">
                <a:latin typeface="Roboto Condensed Light" panose="02000000000000000000" pitchFamily="2" charset="0"/>
                <a:ea typeface="Roboto Condensed Light" panose="02000000000000000000" pitchFamily="2" charset="0"/>
              </a:defRPr>
            </a:lvl1pPr>
          </a:lstStyle>
          <a:p>
            <a:r>
              <a:rPr lang="en-US">
                <a:solidFill>
                  <a:schemeClr val="tx2"/>
                </a:solidFill>
              </a:rPr>
              <a:t>Proprietary and Confidential</a:t>
            </a:r>
            <a:endParaRPr lang="en-US"/>
          </a:p>
        </p:txBody>
      </p:sp>
    </p:spTree>
    <p:extLst>
      <p:ext uri="{BB962C8B-B14F-4D97-AF65-F5344CB8AC3E}">
        <p14:creationId xmlns:p14="http://schemas.microsoft.com/office/powerpoint/2010/main" val="12637280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Work_Animation">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93B2F412-AAE8-E7D0-024B-40F78E5C82A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1"/>
          </a:xfrm>
          <a:prstGeom prst="rect">
            <a:avLst/>
          </a:prstGeom>
        </p:spPr>
      </p:pic>
      <p:sp>
        <p:nvSpPr>
          <p:cNvPr id="10" name="Text Placeholder 5">
            <a:extLst>
              <a:ext uri="{FF2B5EF4-FFF2-40B4-BE49-F238E27FC236}">
                <a16:creationId xmlns:a16="http://schemas.microsoft.com/office/drawing/2014/main" id="{DE16B317-FD64-F34F-85B6-DDEC25BA36EF}"/>
              </a:ext>
            </a:extLst>
          </p:cNvPr>
          <p:cNvSpPr>
            <a:spLocks noGrp="1"/>
          </p:cNvSpPr>
          <p:nvPr>
            <p:ph type="body" sz="quarter" idx="12" hasCustomPrompt="1"/>
          </p:nvPr>
        </p:nvSpPr>
        <p:spPr>
          <a:xfrm>
            <a:off x="838200" y="1348902"/>
            <a:ext cx="10848340" cy="590905"/>
          </a:xfrm>
          <a:prstGeom prst="rect">
            <a:avLst/>
          </a:prstGeom>
        </p:spPr>
        <p:txBody>
          <a:bodyPr lIns="91440" rIns="0">
            <a:noAutofit/>
          </a:bodyPr>
          <a:lstStyle>
            <a:lvl1pPr marL="11113" indent="-11113">
              <a:buNone/>
              <a:tabLst/>
              <a:defRPr sz="1800" b="0" i="0" cap="none" baseline="0">
                <a:solidFill>
                  <a:schemeClr val="accent2"/>
                </a:solidFill>
                <a:latin typeface="Roboto Light" panose="02000000000000000000" pitchFamily="2" charset="0"/>
                <a:ea typeface="Roboto Light" panose="02000000000000000000" pitchFamily="2" charset="0"/>
                <a:cs typeface="Roboto Light" panose="02000000000000000000" pitchFamily="2" charset="0"/>
              </a:defRPr>
            </a:lvl1pPr>
            <a:lvl2pPr marL="171446" indent="0">
              <a:buNone/>
              <a:defRPr/>
            </a:lvl2pPr>
            <a:lvl3pPr marL="171446" indent="0">
              <a:buNone/>
              <a:defRPr/>
            </a:lvl3pPr>
            <a:lvl4pPr marL="342891" indent="0">
              <a:buNone/>
              <a:defRPr/>
            </a:lvl4pPr>
            <a:lvl5pPr marL="342891" indent="0">
              <a:buNone/>
              <a:defRPr/>
            </a:lvl5pPr>
          </a:lstStyle>
          <a:p>
            <a:pPr lvl="0"/>
            <a:r>
              <a:rPr lang="en-US"/>
              <a:t>Subhead</a:t>
            </a:r>
          </a:p>
        </p:txBody>
      </p:sp>
      <p:pic>
        <p:nvPicPr>
          <p:cNvPr id="3" name="Picture 2">
            <a:extLst>
              <a:ext uri="{FF2B5EF4-FFF2-40B4-BE49-F238E27FC236}">
                <a16:creationId xmlns:a16="http://schemas.microsoft.com/office/drawing/2014/main" id="{62CE0FDB-C2FF-B7AA-4C44-D4B39195F44D}"/>
              </a:ext>
            </a:extLst>
          </p:cNvPr>
          <p:cNvPicPr>
            <a:picLocks noChangeAspect="1"/>
          </p:cNvPicPr>
          <p:nvPr userDrawn="1"/>
        </p:nvPicPr>
        <p:blipFill>
          <a:blip r:embed="rId3"/>
          <a:stretch>
            <a:fillRect/>
          </a:stretch>
        </p:blipFill>
        <p:spPr>
          <a:xfrm>
            <a:off x="10301639" y="6492877"/>
            <a:ext cx="1052161" cy="134380"/>
          </a:xfrm>
          <a:prstGeom prst="rect">
            <a:avLst/>
          </a:prstGeom>
        </p:spPr>
      </p:pic>
      <p:sp>
        <p:nvSpPr>
          <p:cNvPr id="6" name="Footer Placeholder 4">
            <a:extLst>
              <a:ext uri="{FF2B5EF4-FFF2-40B4-BE49-F238E27FC236}">
                <a16:creationId xmlns:a16="http://schemas.microsoft.com/office/drawing/2014/main" id="{1D82666E-A862-84F8-F635-B7AFC4FE24B7}"/>
              </a:ext>
            </a:extLst>
          </p:cNvPr>
          <p:cNvSpPr>
            <a:spLocks noGrp="1"/>
          </p:cNvSpPr>
          <p:nvPr>
            <p:ph type="ftr" sz="quarter" idx="11"/>
          </p:nvPr>
        </p:nvSpPr>
        <p:spPr>
          <a:xfrm>
            <a:off x="4038600" y="6377504"/>
            <a:ext cx="4114800" cy="365125"/>
          </a:xfrm>
        </p:spPr>
        <p:txBody>
          <a:bodyPr/>
          <a:lstStyle>
            <a:lvl1pPr algn="ctr">
              <a:defRPr sz="1000">
                <a:solidFill>
                  <a:schemeClr val="tx2"/>
                </a:solidFill>
                <a:latin typeface="Roboto Condensed Light" panose="02000000000000000000" pitchFamily="2" charset="0"/>
                <a:ea typeface="Roboto Condensed Light" panose="02000000000000000000" pitchFamily="2" charset="0"/>
              </a:defRPr>
            </a:lvl1pPr>
          </a:lstStyle>
          <a:p>
            <a:r>
              <a:rPr lang="en-US"/>
              <a:t>Proprietary and Confidential</a:t>
            </a:r>
          </a:p>
        </p:txBody>
      </p:sp>
      <p:sp>
        <p:nvSpPr>
          <p:cNvPr id="14" name="Title 1">
            <a:extLst>
              <a:ext uri="{FF2B5EF4-FFF2-40B4-BE49-F238E27FC236}">
                <a16:creationId xmlns:a16="http://schemas.microsoft.com/office/drawing/2014/main" id="{7232A6FF-C6B6-8D85-5263-754938E616CF}"/>
              </a:ext>
            </a:extLst>
          </p:cNvPr>
          <p:cNvSpPr>
            <a:spLocks noGrp="1"/>
          </p:cNvSpPr>
          <p:nvPr>
            <p:ph type="title" hasCustomPrompt="1"/>
          </p:nvPr>
        </p:nvSpPr>
        <p:spPr>
          <a:xfrm>
            <a:off x="838200" y="732057"/>
            <a:ext cx="10515600" cy="590905"/>
          </a:xfrm>
        </p:spPr>
        <p:txBody>
          <a:bodyPr>
            <a:normAutofit/>
          </a:bodyPr>
          <a:lstStyle>
            <a:lvl1pPr>
              <a:defRPr sz="4000">
                <a:solidFill>
                  <a:schemeClr val="tx1"/>
                </a:solidFill>
                <a:latin typeface="Roboto Condensed Light" panose="02000000000000000000" pitchFamily="2" charset="0"/>
                <a:ea typeface="Roboto Condensed Light" panose="02000000000000000000" pitchFamily="2" charset="0"/>
              </a:defRPr>
            </a:lvl1pPr>
          </a:lstStyle>
          <a:p>
            <a:r>
              <a:rPr lang="en-US"/>
              <a:t>Title Goes Here</a:t>
            </a:r>
          </a:p>
        </p:txBody>
      </p:sp>
    </p:spTree>
    <p:extLst>
      <p:ext uri="{BB962C8B-B14F-4D97-AF65-F5344CB8AC3E}">
        <p14:creationId xmlns:p14="http://schemas.microsoft.com/office/powerpoint/2010/main" val="2792595705"/>
      </p:ext>
    </p:extLst>
  </p:cSld>
  <p:clrMapOvr>
    <a:masterClrMapping/>
  </p:clrMapOvr>
  <p:extLst>
    <p:ext uri="{DCECCB84-F9BA-43D5-87BE-67443E8EF086}">
      <p15:sldGuideLst xmlns:p15="http://schemas.microsoft.com/office/powerpoint/2012/main">
        <p15:guide id="1" orient="horz" pos="3720">
          <p15:clr>
            <a:srgbClr val="FBAE40"/>
          </p15:clr>
        </p15:guide>
        <p15:guide id="2" pos="336">
          <p15:clr>
            <a:srgbClr val="FBAE40"/>
          </p15:clr>
        </p15:guide>
        <p15:guide id="3">
          <p15:clr>
            <a:srgbClr val="FBAE40"/>
          </p15:clr>
        </p15:guide>
        <p15:guide id="4" orient="horz" pos="105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46CA35-D5E8-16A2-FF56-F0FF22961D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DD38E9D-D01D-8259-C7DD-97CA6AF4D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453B3D-A922-3C5E-7EC2-47A563FF81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E3F51F-CF20-9544-A90C-DA7FD0432F1A}" type="datetime1">
              <a:rPr lang="en-US" smtClean="0"/>
              <a:t>9/10/2026</a:t>
            </a:fld>
            <a:endParaRPr lang="en-US"/>
          </a:p>
        </p:txBody>
      </p:sp>
      <p:sp>
        <p:nvSpPr>
          <p:cNvPr id="5" name="Footer Placeholder 4">
            <a:extLst>
              <a:ext uri="{FF2B5EF4-FFF2-40B4-BE49-F238E27FC236}">
                <a16:creationId xmlns:a16="http://schemas.microsoft.com/office/drawing/2014/main" id="{C3B045C1-EDCB-AE6E-83D6-B67FBD26D0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Proprietary and Confidential</a:t>
            </a:r>
          </a:p>
        </p:txBody>
      </p:sp>
      <p:sp>
        <p:nvSpPr>
          <p:cNvPr id="6" name="Slide Number Placeholder 5">
            <a:extLst>
              <a:ext uri="{FF2B5EF4-FFF2-40B4-BE49-F238E27FC236}">
                <a16:creationId xmlns:a16="http://schemas.microsoft.com/office/drawing/2014/main" id="{6CAB91F0-671A-217F-DAF8-882A46E0A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89D8EE-8F5F-B341-ABE1-98B6AF7A9E59}" type="slidenum">
              <a:rPr lang="en-US" smtClean="0"/>
              <a:t>‹#›</a:t>
            </a:fld>
            <a:endParaRPr lang="en-US"/>
          </a:p>
        </p:txBody>
      </p:sp>
    </p:spTree>
    <p:extLst>
      <p:ext uri="{BB962C8B-B14F-4D97-AF65-F5344CB8AC3E}">
        <p14:creationId xmlns:p14="http://schemas.microsoft.com/office/powerpoint/2010/main" val="3549940757"/>
      </p:ext>
    </p:extLst>
  </p:cSld>
  <p:clrMap bg1="lt1" tx1="dk1" bg2="lt2" tx2="dk2" accent1="accent1" accent2="accent2" accent3="accent3" accent4="accent4" accent5="accent5" accent6="accent6" hlink="hlink" folHlink="folHlink"/>
  <p:sldLayoutIdLst>
    <p:sldLayoutId id="2147483768" r:id="rId1"/>
    <p:sldLayoutId id="2147483649" r:id="rId2"/>
    <p:sldLayoutId id="2147483650" r:id="rId3"/>
    <p:sldLayoutId id="2147483769" r:id="rId4"/>
    <p:sldLayoutId id="2147483774" r:id="rId5"/>
    <p:sldLayoutId id="2147483790" r:id="rId6"/>
    <p:sldLayoutId id="2147483780" r:id="rId7"/>
    <p:sldLayoutId id="2147483779" r:id="rId8"/>
    <p:sldLayoutId id="2147483781" r:id="rId9"/>
    <p:sldLayoutId id="2147483782" r:id="rId10"/>
    <p:sldLayoutId id="2147483783" r:id="rId11"/>
    <p:sldLayoutId id="2147483784" r:id="rId12"/>
    <p:sldLayoutId id="2147483785" r:id="rId13"/>
    <p:sldLayoutId id="2147483787" r:id="rId14"/>
    <p:sldLayoutId id="2147483789" r:id="rId15"/>
    <p:sldLayoutId id="2147483778" r:id="rId16"/>
    <p:sldLayoutId id="2147483797" r:id="rId17"/>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hyperlink" Target="mailto:Pradeep.Sharma@prowessconsulting.com" TargetMode="External"/><Relationship Id="rId2" Type="http://schemas.openxmlformats.org/officeDocument/2006/relationships/hyperlink" Target="mailto:info@prowessconsulting.com" TargetMode="Externa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34.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6.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04DEA-B582-323C-72D9-A6CDFAC33C7E}"/>
              </a:ext>
            </a:extLst>
          </p:cNvPr>
          <p:cNvSpPr>
            <a:spLocks noGrp="1"/>
          </p:cNvSpPr>
          <p:nvPr>
            <p:ph type="ctrTitle"/>
          </p:nvPr>
        </p:nvSpPr>
        <p:spPr/>
        <p:txBody>
          <a:bodyPr/>
          <a:lstStyle/>
          <a:p>
            <a:r>
              <a:rPr lang="en-US" dirty="0"/>
              <a:t>Security Training 2026</a:t>
            </a:r>
          </a:p>
        </p:txBody>
      </p:sp>
    </p:spTree>
    <p:extLst>
      <p:ext uri="{BB962C8B-B14F-4D97-AF65-F5344CB8AC3E}">
        <p14:creationId xmlns:p14="http://schemas.microsoft.com/office/powerpoint/2010/main" val="4177526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70A77F-4946-7AF1-A47E-2B73CA04839B}"/>
              </a:ext>
            </a:extLst>
          </p:cNvPr>
          <p:cNvSpPr>
            <a:spLocks noGrp="1"/>
          </p:cNvSpPr>
          <p:nvPr>
            <p:ph type="title"/>
          </p:nvPr>
        </p:nvSpPr>
        <p:spPr>
          <a:xfrm>
            <a:off x="838200" y="365125"/>
            <a:ext cx="10515600" cy="1325563"/>
          </a:xfrm>
        </p:spPr>
        <p:txBody>
          <a:bodyPr anchor="ctr">
            <a:normAutofit/>
          </a:bodyPr>
          <a:lstStyle/>
          <a:p>
            <a:r>
              <a:rPr lang="en-US" dirty="0"/>
              <a:t>Introduction and Agenda</a:t>
            </a:r>
          </a:p>
        </p:txBody>
      </p:sp>
      <p:sp>
        <p:nvSpPr>
          <p:cNvPr id="13" name="Footer Placeholder 3">
            <a:extLst>
              <a:ext uri="{FF2B5EF4-FFF2-40B4-BE49-F238E27FC236}">
                <a16:creationId xmlns:a16="http://schemas.microsoft.com/office/drawing/2014/main" id="{1DC90222-8BA4-5BF0-AE45-2812A6F289A3}"/>
              </a:ext>
            </a:extLst>
          </p:cNvPr>
          <p:cNvSpPr>
            <a:spLocks noGrp="1"/>
          </p:cNvSpPr>
          <p:nvPr>
            <p:ph type="ftr" sz="quarter" idx="11"/>
          </p:nvPr>
        </p:nvSpPr>
        <p:spPr>
          <a:xfrm>
            <a:off x="4038600" y="6356350"/>
            <a:ext cx="4114800" cy="365125"/>
          </a:xfrm>
        </p:spPr>
        <p:txBody>
          <a:bodyPr/>
          <a:lstStyle/>
          <a:p>
            <a:pPr>
              <a:spcAft>
                <a:spcPts val="600"/>
              </a:spcAft>
            </a:pPr>
            <a:r>
              <a:rPr lang="en-US"/>
              <a:t>Proprietary and Confidential</a:t>
            </a:r>
          </a:p>
        </p:txBody>
      </p:sp>
      <p:graphicFrame>
        <p:nvGraphicFramePr>
          <p:cNvPr id="14" name="Content Placeholder 4">
            <a:extLst>
              <a:ext uri="{FF2B5EF4-FFF2-40B4-BE49-F238E27FC236}">
                <a16:creationId xmlns:a16="http://schemas.microsoft.com/office/drawing/2014/main" id="{C4BADC89-B7B4-E8E7-C362-377B9743DDF0}"/>
              </a:ext>
            </a:extLst>
          </p:cNvPr>
          <p:cNvGraphicFramePr>
            <a:graphicFrameLocks noGrp="1"/>
          </p:cNvGraphicFramePr>
          <p:nvPr>
            <p:ph idx="1"/>
            <p:extLst>
              <p:ext uri="{D42A27DB-BD31-4B8C-83A1-F6EECF244321}">
                <p14:modId xmlns:p14="http://schemas.microsoft.com/office/powerpoint/2010/main" val="875683308"/>
              </p:ext>
            </p:extLst>
          </p:nvPr>
        </p:nvGraphicFramePr>
        <p:xfrm>
          <a:off x="838200" y="1825625"/>
          <a:ext cx="10515600" cy="31484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5262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B8406-0A11-27DB-42AE-0F02423C4C9E}"/>
              </a:ext>
            </a:extLst>
          </p:cNvPr>
          <p:cNvSpPr>
            <a:spLocks noGrp="1"/>
          </p:cNvSpPr>
          <p:nvPr>
            <p:ph type="title"/>
          </p:nvPr>
        </p:nvSpPr>
        <p:spPr/>
        <p:txBody>
          <a:bodyPr/>
          <a:lstStyle/>
          <a:p>
            <a:r>
              <a:rPr lang="en-US" dirty="0"/>
              <a:t>Before we Begin</a:t>
            </a:r>
          </a:p>
        </p:txBody>
      </p:sp>
      <p:sp>
        <p:nvSpPr>
          <p:cNvPr id="3" name="Content Placeholder 2">
            <a:extLst>
              <a:ext uri="{FF2B5EF4-FFF2-40B4-BE49-F238E27FC236}">
                <a16:creationId xmlns:a16="http://schemas.microsoft.com/office/drawing/2014/main" id="{BD82B046-EF8D-A3E1-76CD-B88CCECD2285}"/>
              </a:ext>
            </a:extLst>
          </p:cNvPr>
          <p:cNvSpPr>
            <a:spLocks noGrp="1"/>
          </p:cNvSpPr>
          <p:nvPr>
            <p:ph idx="1"/>
          </p:nvPr>
        </p:nvSpPr>
        <p:spPr>
          <a:xfrm>
            <a:off x="838200" y="1825625"/>
            <a:ext cx="10515600" cy="4016910"/>
          </a:xfrm>
        </p:spPr>
        <p:txBody>
          <a:bodyPr>
            <a:normAutofit/>
          </a:bodyPr>
          <a:lstStyle/>
          <a:p>
            <a:r>
              <a:rPr lang="en-US" sz="1800" i="1" dirty="0">
                <a:latin typeface="+mn-lt"/>
              </a:rPr>
              <a:t>Yes</a:t>
            </a:r>
            <a:r>
              <a:rPr lang="en-US" sz="1800" dirty="0">
                <a:latin typeface="+mn-lt"/>
              </a:rPr>
              <a:t>, we do have a compliance-based obligation to do security training</a:t>
            </a:r>
          </a:p>
          <a:p>
            <a:r>
              <a:rPr lang="en-US" sz="1800" dirty="0">
                <a:latin typeface="+mn-lt"/>
              </a:rPr>
              <a:t>But cybersecurity awareness is an important life skill</a:t>
            </a:r>
          </a:p>
          <a:p>
            <a:pPr lvl="1"/>
            <a:r>
              <a:rPr lang="en-US" sz="1800" dirty="0">
                <a:latin typeface="+mn-lt"/>
              </a:rPr>
              <a:t>How many people here know someone who had an account login stolen, were a victim of identity theft, or were the victim of a scam?</a:t>
            </a:r>
          </a:p>
          <a:p>
            <a:r>
              <a:rPr lang="en-US" sz="1800" dirty="0">
                <a:latin typeface="+mn-lt"/>
              </a:rPr>
              <a:t>Everything in this security training is applicable outside of our work. </a:t>
            </a:r>
          </a:p>
          <a:p>
            <a:pPr lvl="1"/>
            <a:r>
              <a:rPr lang="en-US" sz="1800" dirty="0">
                <a:latin typeface="+mn-lt"/>
              </a:rPr>
              <a:t>The same tactics being used to </a:t>
            </a:r>
            <a:r>
              <a:rPr lang="en-US" sz="1800" dirty="0" err="1">
                <a:latin typeface="+mn-lt"/>
              </a:rPr>
              <a:t>spearphish</a:t>
            </a:r>
            <a:r>
              <a:rPr lang="en-US" sz="1800" dirty="0">
                <a:latin typeface="+mn-lt"/>
              </a:rPr>
              <a:t> CEOs are also used to confuse our parents and our kids.</a:t>
            </a:r>
          </a:p>
          <a:p>
            <a:pPr lvl="1"/>
            <a:r>
              <a:rPr lang="en-US" sz="1800" dirty="0">
                <a:latin typeface="+mn-lt"/>
              </a:rPr>
              <a:t>The same 2FA methodology used to protect a businesses’ intellectual property also prevents you from identity theft.</a:t>
            </a:r>
          </a:p>
          <a:p>
            <a:endParaRPr lang="en-US" sz="1800" dirty="0">
              <a:latin typeface="+mn-lt"/>
            </a:endParaRPr>
          </a:p>
        </p:txBody>
      </p:sp>
      <p:sp>
        <p:nvSpPr>
          <p:cNvPr id="4" name="Footer Placeholder 3">
            <a:extLst>
              <a:ext uri="{FF2B5EF4-FFF2-40B4-BE49-F238E27FC236}">
                <a16:creationId xmlns:a16="http://schemas.microsoft.com/office/drawing/2014/main" id="{21434F0E-C43C-9E4E-A0C8-BE52F0A720D2}"/>
              </a:ext>
            </a:extLst>
          </p:cNvPr>
          <p:cNvSpPr>
            <a:spLocks noGrp="1"/>
          </p:cNvSpPr>
          <p:nvPr>
            <p:ph type="ftr" sz="quarter" idx="11"/>
          </p:nvPr>
        </p:nvSpPr>
        <p:spPr/>
        <p:txBody>
          <a:bodyPr/>
          <a:lstStyle/>
          <a:p>
            <a:r>
              <a:rPr lang="en-US"/>
              <a:t>Proprietary and Confidential</a:t>
            </a:r>
          </a:p>
        </p:txBody>
      </p:sp>
    </p:spTree>
    <p:extLst>
      <p:ext uri="{BB962C8B-B14F-4D97-AF65-F5344CB8AC3E}">
        <p14:creationId xmlns:p14="http://schemas.microsoft.com/office/powerpoint/2010/main" val="148500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C62E6-86CB-609F-7974-7FC95DEB7C57}"/>
              </a:ext>
            </a:extLst>
          </p:cNvPr>
          <p:cNvSpPr>
            <a:spLocks noGrp="1"/>
          </p:cNvSpPr>
          <p:nvPr>
            <p:ph type="title"/>
          </p:nvPr>
        </p:nvSpPr>
        <p:spPr/>
        <p:txBody>
          <a:bodyPr/>
          <a:lstStyle/>
          <a:p>
            <a:r>
              <a:rPr lang="en-US" dirty="0"/>
              <a:t>Compliance Requirements</a:t>
            </a:r>
          </a:p>
        </p:txBody>
      </p:sp>
      <p:sp>
        <p:nvSpPr>
          <p:cNvPr id="3" name="Content Placeholder 2">
            <a:extLst>
              <a:ext uri="{FF2B5EF4-FFF2-40B4-BE49-F238E27FC236}">
                <a16:creationId xmlns:a16="http://schemas.microsoft.com/office/drawing/2014/main" id="{CDA045DB-24DC-AAE3-332E-B5AF2CDECFB2}"/>
              </a:ext>
            </a:extLst>
          </p:cNvPr>
          <p:cNvSpPr>
            <a:spLocks noGrp="1"/>
          </p:cNvSpPr>
          <p:nvPr>
            <p:ph idx="1"/>
          </p:nvPr>
        </p:nvSpPr>
        <p:spPr>
          <a:xfrm>
            <a:off x="1937442" y="1611123"/>
            <a:ext cx="9416358" cy="4335316"/>
          </a:xfrm>
        </p:spPr>
        <p:txBody>
          <a:bodyPr>
            <a:normAutofit/>
          </a:bodyPr>
          <a:lstStyle/>
          <a:p>
            <a:pPr marL="0" indent="0">
              <a:buNone/>
            </a:pPr>
            <a:r>
              <a:rPr lang="en-US" sz="1600" b="1" dirty="0">
                <a:latin typeface="+mn-lt"/>
              </a:rPr>
              <a:t>ISO 27001</a:t>
            </a:r>
          </a:p>
          <a:p>
            <a:pPr marL="0" indent="0">
              <a:buNone/>
            </a:pPr>
            <a:r>
              <a:rPr lang="en-US" sz="1600" dirty="0">
                <a:latin typeface="+mn-lt"/>
              </a:rPr>
              <a:t>International standard for Information Security Management Systems (ISMS). Requires systematic management of sensitive information through defined policies and controls.</a:t>
            </a:r>
          </a:p>
          <a:p>
            <a:pPr marL="0" indent="0">
              <a:buNone/>
            </a:pPr>
            <a:r>
              <a:rPr lang="en-US" sz="1600" b="1" dirty="0">
                <a:latin typeface="+mn-lt"/>
              </a:rPr>
              <a:t>SOC 2</a:t>
            </a:r>
          </a:p>
          <a:p>
            <a:pPr marL="0" indent="0">
              <a:buNone/>
            </a:pPr>
            <a:r>
              <a:rPr lang="en-US" sz="1600" dirty="0">
                <a:latin typeface="+mn-lt"/>
              </a:rPr>
              <a:t>Service Organization Control 2. Audits our security controls across five trust principles: Security, Availability, Processing Integrity, Confidentiality, and Privacy.</a:t>
            </a:r>
          </a:p>
          <a:p>
            <a:pPr marL="0" indent="0">
              <a:buNone/>
            </a:pPr>
            <a:r>
              <a:rPr lang="en-US" sz="1600" b="1" dirty="0">
                <a:latin typeface="+mn-lt"/>
              </a:rPr>
              <a:t>HIPAA</a:t>
            </a:r>
          </a:p>
          <a:p>
            <a:pPr marL="0" indent="0">
              <a:buNone/>
            </a:pPr>
            <a:r>
              <a:rPr lang="en-US" sz="1600" dirty="0">
                <a:latin typeface="+mn-lt"/>
              </a:rPr>
              <a:t>The Health Insurance Portability and Accountability Act is a U.S. Federal law regulating the protection of sensitive information in Healthcare-related contexts.</a:t>
            </a:r>
          </a:p>
          <a:p>
            <a:pPr marL="0" indent="0">
              <a:buNone/>
            </a:pPr>
            <a:endParaRPr lang="en-US" sz="1600" b="1" dirty="0">
              <a:latin typeface="+mn-lt"/>
            </a:endParaRPr>
          </a:p>
        </p:txBody>
      </p:sp>
      <p:sp>
        <p:nvSpPr>
          <p:cNvPr id="4" name="Footer Placeholder 3">
            <a:extLst>
              <a:ext uri="{FF2B5EF4-FFF2-40B4-BE49-F238E27FC236}">
                <a16:creationId xmlns:a16="http://schemas.microsoft.com/office/drawing/2014/main" id="{3EDBFC37-1EE3-2A8D-C5BB-E565B4FF66EE}"/>
              </a:ext>
            </a:extLst>
          </p:cNvPr>
          <p:cNvSpPr>
            <a:spLocks noGrp="1"/>
          </p:cNvSpPr>
          <p:nvPr>
            <p:ph type="ftr" sz="quarter" idx="11"/>
          </p:nvPr>
        </p:nvSpPr>
        <p:spPr/>
        <p:txBody>
          <a:bodyPr/>
          <a:lstStyle/>
          <a:p>
            <a:r>
              <a:rPr lang="en-US"/>
              <a:t>Proprietary and Confidential</a:t>
            </a:r>
          </a:p>
        </p:txBody>
      </p:sp>
      <p:pic>
        <p:nvPicPr>
          <p:cNvPr id="1026" name="Picture 2">
            <a:extLst>
              <a:ext uri="{FF2B5EF4-FFF2-40B4-BE49-F238E27FC236}">
                <a16:creationId xmlns:a16="http://schemas.microsoft.com/office/drawing/2014/main" id="{61E06A99-E738-834F-1085-A539D54EE0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431" y="1611123"/>
            <a:ext cx="1294646" cy="129464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C9265E9-8836-F2FE-3D2B-A78D0165D1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431" y="4348131"/>
            <a:ext cx="1294646" cy="129464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ED4E9898-36F8-F420-2F14-DDFA8F4A85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431" y="2958729"/>
            <a:ext cx="1294646" cy="1294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764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FB90E-7A9F-DC39-F90E-7055105E4017}"/>
              </a:ext>
            </a:extLst>
          </p:cNvPr>
          <p:cNvSpPr>
            <a:spLocks noGrp="1"/>
          </p:cNvSpPr>
          <p:nvPr>
            <p:ph type="title"/>
          </p:nvPr>
        </p:nvSpPr>
        <p:spPr/>
        <p:txBody>
          <a:bodyPr/>
          <a:lstStyle/>
          <a:p>
            <a:r>
              <a:rPr lang="en-US" dirty="0"/>
              <a:t>Roles and Responsibilities</a:t>
            </a:r>
          </a:p>
        </p:txBody>
      </p:sp>
      <p:sp>
        <p:nvSpPr>
          <p:cNvPr id="4" name="Footer Placeholder 3">
            <a:extLst>
              <a:ext uri="{FF2B5EF4-FFF2-40B4-BE49-F238E27FC236}">
                <a16:creationId xmlns:a16="http://schemas.microsoft.com/office/drawing/2014/main" id="{2B4AF3E2-9476-4DA4-CCDF-C82CED60C1B4}"/>
              </a:ext>
            </a:extLst>
          </p:cNvPr>
          <p:cNvSpPr>
            <a:spLocks noGrp="1"/>
          </p:cNvSpPr>
          <p:nvPr>
            <p:ph type="ftr" sz="quarter" idx="11"/>
          </p:nvPr>
        </p:nvSpPr>
        <p:spPr/>
        <p:txBody>
          <a:bodyPr/>
          <a:lstStyle/>
          <a:p>
            <a:r>
              <a:rPr lang="en-US"/>
              <a:t>Proprietary and Confidential</a:t>
            </a:r>
          </a:p>
        </p:txBody>
      </p:sp>
      <p:graphicFrame>
        <p:nvGraphicFramePr>
          <p:cNvPr id="5" name="Content Placeholder 2">
            <a:extLst>
              <a:ext uri="{FF2B5EF4-FFF2-40B4-BE49-F238E27FC236}">
                <a16:creationId xmlns:a16="http://schemas.microsoft.com/office/drawing/2014/main" id="{AA2C8E40-F63C-820F-4E36-CEAD07EF6962}"/>
              </a:ext>
            </a:extLst>
          </p:cNvPr>
          <p:cNvGraphicFramePr>
            <a:graphicFrameLocks/>
          </p:cNvGraphicFramePr>
          <p:nvPr>
            <p:extLst>
              <p:ext uri="{D42A27DB-BD31-4B8C-83A1-F6EECF244321}">
                <p14:modId xmlns:p14="http://schemas.microsoft.com/office/powerpoint/2010/main" val="185183336"/>
              </p:ext>
            </p:extLst>
          </p:nvPr>
        </p:nvGraphicFramePr>
        <p:xfrm>
          <a:off x="565233" y="1619784"/>
          <a:ext cx="11220685" cy="43007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83166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72A92-AF59-9081-1250-E79D1AD0C369}"/>
              </a:ext>
            </a:extLst>
          </p:cNvPr>
          <p:cNvSpPr>
            <a:spLocks noGrp="1"/>
          </p:cNvSpPr>
          <p:nvPr>
            <p:ph type="title"/>
          </p:nvPr>
        </p:nvSpPr>
        <p:spPr>
          <a:xfrm>
            <a:off x="838200" y="365125"/>
            <a:ext cx="10515600" cy="1325563"/>
          </a:xfrm>
        </p:spPr>
        <p:txBody>
          <a:bodyPr anchor="ctr">
            <a:normAutofit/>
          </a:bodyPr>
          <a:lstStyle/>
          <a:p>
            <a:r>
              <a:rPr lang="en-US" dirty="0"/>
              <a:t>Security Fundamentals</a:t>
            </a:r>
          </a:p>
        </p:txBody>
      </p:sp>
      <p:sp>
        <p:nvSpPr>
          <p:cNvPr id="3" name="Content Placeholder 2">
            <a:extLst>
              <a:ext uri="{FF2B5EF4-FFF2-40B4-BE49-F238E27FC236}">
                <a16:creationId xmlns:a16="http://schemas.microsoft.com/office/drawing/2014/main" id="{76B73690-377F-2BA7-C758-DF2C3E72F7F3}"/>
              </a:ext>
            </a:extLst>
          </p:cNvPr>
          <p:cNvSpPr>
            <a:spLocks noGrp="1"/>
          </p:cNvSpPr>
          <p:nvPr>
            <p:ph idx="1"/>
          </p:nvPr>
        </p:nvSpPr>
        <p:spPr>
          <a:xfrm>
            <a:off x="838200" y="1825625"/>
            <a:ext cx="5162550" cy="3571322"/>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marL="0" indent="0">
              <a:buNone/>
            </a:pPr>
            <a:r>
              <a:rPr lang="en-US" sz="2400" b="1" dirty="0">
                <a:latin typeface="+mn-lt"/>
              </a:rPr>
              <a:t>Important Concepts</a:t>
            </a:r>
          </a:p>
          <a:p>
            <a:r>
              <a:rPr lang="en-US" sz="2400" dirty="0">
                <a:latin typeface="+mn-lt"/>
              </a:rPr>
              <a:t>Social Engineering</a:t>
            </a:r>
          </a:p>
          <a:p>
            <a:r>
              <a:rPr lang="en-US" sz="2400" dirty="0">
                <a:latin typeface="+mn-lt"/>
              </a:rPr>
              <a:t>A Mindset of Verification</a:t>
            </a:r>
          </a:p>
          <a:p>
            <a:r>
              <a:rPr lang="en-US" sz="2400" dirty="0">
                <a:latin typeface="+mn-lt"/>
              </a:rPr>
              <a:t>Passwords and authentication</a:t>
            </a:r>
          </a:p>
          <a:p>
            <a:r>
              <a:rPr lang="en-US" sz="2400" dirty="0">
                <a:latin typeface="+mn-lt"/>
              </a:rPr>
              <a:t>Multi Factor Authentication</a:t>
            </a:r>
          </a:p>
        </p:txBody>
      </p:sp>
      <p:sp>
        <p:nvSpPr>
          <p:cNvPr id="4" name="Footer Placeholder 3">
            <a:extLst>
              <a:ext uri="{FF2B5EF4-FFF2-40B4-BE49-F238E27FC236}">
                <a16:creationId xmlns:a16="http://schemas.microsoft.com/office/drawing/2014/main" id="{7CB06992-2CFC-E3D0-8B5C-072DB5407E14}"/>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latin typeface="Roboto Condensed Light" panose="02000000000000000000" pitchFamily="2" charset="0"/>
                <a:ea typeface="Roboto Condensed Light" panose="02000000000000000000" pitchFamily="2" charset="0"/>
                <a:cs typeface="+mn-cs"/>
              </a:rPr>
              <a:t>Proprietary and Confidential</a:t>
            </a:r>
          </a:p>
        </p:txBody>
      </p:sp>
      <p:sp>
        <p:nvSpPr>
          <p:cNvPr id="5" name="Content Placeholder 2">
            <a:extLst>
              <a:ext uri="{FF2B5EF4-FFF2-40B4-BE49-F238E27FC236}">
                <a16:creationId xmlns:a16="http://schemas.microsoft.com/office/drawing/2014/main" id="{0AEBB6CF-01F1-3252-F417-CE7216D4D39E}"/>
              </a:ext>
            </a:extLst>
          </p:cNvPr>
          <p:cNvSpPr txBox="1">
            <a:spLocks/>
          </p:cNvSpPr>
          <p:nvPr/>
        </p:nvSpPr>
        <p:spPr>
          <a:xfrm>
            <a:off x="6191250" y="1825624"/>
            <a:ext cx="5162550" cy="3571323"/>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oAutofit/>
          </a:bodyPr>
          <a:lstStyle>
            <a:lvl1pPr marL="285750" indent="-285750" algn="l" defTabSz="914400" rtl="0" eaLnBrk="1" latinLnBrk="0" hangingPunct="1">
              <a:lnSpc>
                <a:spcPct val="150000"/>
              </a:lnSpc>
              <a:spcBef>
                <a:spcPts val="1000"/>
              </a:spcBef>
              <a:buFont typeface="Arial" panose="020B0604020202020204" pitchFamily="34" charset="0"/>
              <a:buChar char="•"/>
              <a:defRPr sz="1400" b="0" i="0" kern="1200">
                <a:solidFill>
                  <a:schemeClr val="tx1"/>
                </a:solidFill>
                <a:latin typeface="Roboto Light" panose="02000000000000000000" pitchFamily="2"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Roboto Light" panose="02000000000000000000" pitchFamily="2"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Roboto Light" panose="02000000000000000000" pitchFamily="2" charset="0"/>
                <a:ea typeface="Roboto Light" panose="02000000000000000000" pitchFamily="2" charset="0"/>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Roboto Light" panose="02000000000000000000" pitchFamily="2"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kern="1200" dirty="0">
                <a:latin typeface="+mn-lt"/>
              </a:rPr>
              <a:t>Best Practices</a:t>
            </a:r>
          </a:p>
          <a:p>
            <a:pPr marL="0"/>
            <a:r>
              <a:rPr lang="en-US" sz="2400" kern="1200" dirty="0">
                <a:latin typeface="+mn-lt"/>
              </a:rPr>
              <a:t>Secured Networks</a:t>
            </a:r>
          </a:p>
          <a:p>
            <a:pPr marL="0"/>
            <a:r>
              <a:rPr lang="en-US" sz="2400" kern="1200" dirty="0">
                <a:latin typeface="+mn-lt"/>
              </a:rPr>
              <a:t>Your Digital Footprint</a:t>
            </a:r>
          </a:p>
          <a:p>
            <a:pPr marL="0"/>
            <a:r>
              <a:rPr lang="en-US" sz="2400" kern="1200" dirty="0">
                <a:latin typeface="+mn-lt"/>
              </a:rPr>
              <a:t>The Impact of AI</a:t>
            </a:r>
          </a:p>
          <a:p>
            <a:pPr marL="0"/>
            <a:r>
              <a:rPr lang="en-US" sz="2400" kern="1200" dirty="0">
                <a:latin typeface="+mn-lt"/>
              </a:rPr>
              <a:t>Data Privacy</a:t>
            </a:r>
          </a:p>
          <a:p>
            <a:pPr marL="0" indent="0">
              <a:buNone/>
            </a:pPr>
            <a:endParaRPr lang="en-US" sz="2400" kern="1200" dirty="0">
              <a:latin typeface="+mn-lt"/>
            </a:endParaRPr>
          </a:p>
        </p:txBody>
      </p:sp>
    </p:spTree>
    <p:extLst>
      <p:ext uri="{BB962C8B-B14F-4D97-AF65-F5344CB8AC3E}">
        <p14:creationId xmlns:p14="http://schemas.microsoft.com/office/powerpoint/2010/main" val="3956705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75E8D-F121-3DA4-BC46-2B4DA101B47B}"/>
              </a:ext>
            </a:extLst>
          </p:cNvPr>
          <p:cNvSpPr>
            <a:spLocks noGrp="1"/>
          </p:cNvSpPr>
          <p:nvPr>
            <p:ph type="title"/>
          </p:nvPr>
        </p:nvSpPr>
        <p:spPr/>
        <p:txBody>
          <a:bodyPr/>
          <a:lstStyle/>
          <a:p>
            <a:r>
              <a:rPr lang="en-US" dirty="0"/>
              <a:t>We Won the Cybersecurity Arms Race</a:t>
            </a:r>
          </a:p>
        </p:txBody>
      </p:sp>
      <p:sp>
        <p:nvSpPr>
          <p:cNvPr id="3" name="Content Placeholder 2">
            <a:extLst>
              <a:ext uri="{FF2B5EF4-FFF2-40B4-BE49-F238E27FC236}">
                <a16:creationId xmlns:a16="http://schemas.microsoft.com/office/drawing/2014/main" id="{16E107B9-DE13-6AD3-5FAF-0C78CEA2A37A}"/>
              </a:ext>
            </a:extLst>
          </p:cNvPr>
          <p:cNvSpPr>
            <a:spLocks noGrp="1"/>
          </p:cNvSpPr>
          <p:nvPr>
            <p:ph idx="1"/>
          </p:nvPr>
        </p:nvSpPr>
        <p:spPr>
          <a:xfrm>
            <a:off x="838200" y="1825625"/>
            <a:ext cx="10515600" cy="4157732"/>
          </a:xfrm>
        </p:spPr>
        <p:txBody>
          <a:bodyPr>
            <a:normAutofit/>
          </a:bodyPr>
          <a:lstStyle/>
          <a:p>
            <a:pPr marL="0" indent="0">
              <a:lnSpc>
                <a:spcPct val="100000"/>
              </a:lnSpc>
              <a:buNone/>
            </a:pPr>
            <a:r>
              <a:rPr lang="en-US" sz="1800" dirty="0">
                <a:latin typeface="+mn-lt"/>
              </a:rPr>
              <a:t>The good news is modern encryption algorithms, firewalls and antivirus have made brute force hacking methods mostly irrelevant.</a:t>
            </a:r>
          </a:p>
          <a:p>
            <a:pPr marL="0" indent="0">
              <a:lnSpc>
                <a:spcPct val="100000"/>
              </a:lnSpc>
              <a:buNone/>
            </a:pPr>
            <a:endParaRPr lang="en-US" sz="1800" dirty="0">
              <a:latin typeface="+mn-lt"/>
            </a:endParaRPr>
          </a:p>
          <a:p>
            <a:pPr marL="0" indent="0">
              <a:lnSpc>
                <a:spcPct val="100000"/>
              </a:lnSpc>
              <a:buNone/>
            </a:pPr>
            <a:r>
              <a:rPr lang="en-US" sz="1800" dirty="0">
                <a:latin typeface="+mn-lt"/>
              </a:rPr>
              <a:t>For the last few decades, we have become extremely good at conventional cybersecurity defense.</a:t>
            </a:r>
          </a:p>
          <a:p>
            <a:pPr lvl="1">
              <a:lnSpc>
                <a:spcPct val="100000"/>
              </a:lnSpc>
            </a:pPr>
            <a:r>
              <a:rPr lang="en-US" sz="1800" dirty="0">
                <a:latin typeface="+mn-lt"/>
              </a:rPr>
              <a:t>MFA broadly implemented</a:t>
            </a:r>
          </a:p>
          <a:p>
            <a:pPr lvl="1">
              <a:lnSpc>
                <a:spcPct val="100000"/>
              </a:lnSpc>
            </a:pPr>
            <a:r>
              <a:rPr lang="en-US" sz="1800" dirty="0">
                <a:latin typeface="+mn-lt"/>
              </a:rPr>
              <a:t>Well-adopted encryption standards</a:t>
            </a:r>
          </a:p>
          <a:p>
            <a:pPr lvl="1">
              <a:lnSpc>
                <a:spcPct val="100000"/>
              </a:lnSpc>
            </a:pPr>
            <a:r>
              <a:rPr lang="en-US" sz="1800" dirty="0">
                <a:latin typeface="+mn-lt"/>
              </a:rPr>
              <a:t>Ubiquitous antivirus coverage</a:t>
            </a:r>
          </a:p>
          <a:p>
            <a:pPr lvl="1">
              <a:lnSpc>
                <a:spcPct val="100000"/>
              </a:lnSpc>
            </a:pPr>
            <a:r>
              <a:rPr lang="en-US" sz="1800" dirty="0">
                <a:latin typeface="+mn-lt"/>
              </a:rPr>
              <a:t>Rapid security patching cycles</a:t>
            </a:r>
          </a:p>
          <a:p>
            <a:pPr lvl="1">
              <a:lnSpc>
                <a:spcPct val="100000"/>
              </a:lnSpc>
            </a:pPr>
            <a:endParaRPr lang="en-US" sz="1800" dirty="0">
              <a:latin typeface="+mn-lt"/>
            </a:endParaRPr>
          </a:p>
          <a:p>
            <a:pPr marL="0" indent="0">
              <a:lnSpc>
                <a:spcPct val="100000"/>
              </a:lnSpc>
              <a:buNone/>
            </a:pPr>
            <a:r>
              <a:rPr lang="en-US" sz="1800" b="1" dirty="0">
                <a:latin typeface="+mn-lt"/>
              </a:rPr>
              <a:t>So we have an impenetrable fortress. Cool. </a:t>
            </a:r>
          </a:p>
          <a:p>
            <a:pPr marL="0" indent="0">
              <a:lnSpc>
                <a:spcPct val="100000"/>
              </a:lnSpc>
              <a:buNone/>
            </a:pPr>
            <a:r>
              <a:rPr lang="en-US" sz="1800" dirty="0">
                <a:latin typeface="+mn-lt"/>
              </a:rPr>
              <a:t>But what happens if you’re just really </a:t>
            </a:r>
            <a:r>
              <a:rPr lang="en-US" sz="1800" i="1" dirty="0" err="1">
                <a:latin typeface="+mn-lt"/>
              </a:rPr>
              <a:t>really</a:t>
            </a:r>
            <a:r>
              <a:rPr lang="en-US" sz="1800" dirty="0">
                <a:latin typeface="+mn-lt"/>
              </a:rPr>
              <a:t> nice to the gatekeeper? Maybe they’ll just… let you in?</a:t>
            </a:r>
          </a:p>
        </p:txBody>
      </p:sp>
      <p:sp>
        <p:nvSpPr>
          <p:cNvPr id="4" name="Footer Placeholder 3">
            <a:extLst>
              <a:ext uri="{FF2B5EF4-FFF2-40B4-BE49-F238E27FC236}">
                <a16:creationId xmlns:a16="http://schemas.microsoft.com/office/drawing/2014/main" id="{6E00B78F-B010-37D7-BAFB-3AB5DE16110C}"/>
              </a:ext>
            </a:extLst>
          </p:cNvPr>
          <p:cNvSpPr>
            <a:spLocks noGrp="1"/>
          </p:cNvSpPr>
          <p:nvPr>
            <p:ph type="ftr" sz="quarter" idx="11"/>
          </p:nvPr>
        </p:nvSpPr>
        <p:spPr/>
        <p:txBody>
          <a:bodyPr/>
          <a:lstStyle/>
          <a:p>
            <a:r>
              <a:rPr lang="en-US"/>
              <a:t>Proprietary and Confidential</a:t>
            </a:r>
          </a:p>
        </p:txBody>
      </p:sp>
    </p:spTree>
    <p:extLst>
      <p:ext uri="{BB962C8B-B14F-4D97-AF65-F5344CB8AC3E}">
        <p14:creationId xmlns:p14="http://schemas.microsoft.com/office/powerpoint/2010/main" val="752589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047B1-C9E7-49EF-7AE7-1CD318C9D8CC}"/>
              </a:ext>
            </a:extLst>
          </p:cNvPr>
          <p:cNvSpPr>
            <a:spLocks noGrp="1"/>
          </p:cNvSpPr>
          <p:nvPr>
            <p:ph type="title"/>
          </p:nvPr>
        </p:nvSpPr>
        <p:spPr/>
        <p:txBody>
          <a:bodyPr/>
          <a:lstStyle/>
          <a:p>
            <a:r>
              <a:rPr lang="en-US" dirty="0"/>
              <a:t>We’re Still Under Attack</a:t>
            </a:r>
          </a:p>
        </p:txBody>
      </p:sp>
      <p:sp>
        <p:nvSpPr>
          <p:cNvPr id="3" name="Content Placeholder 2">
            <a:extLst>
              <a:ext uri="{FF2B5EF4-FFF2-40B4-BE49-F238E27FC236}">
                <a16:creationId xmlns:a16="http://schemas.microsoft.com/office/drawing/2014/main" id="{F9B26311-15D6-91DE-FDAA-3ED54A680EF4}"/>
              </a:ext>
            </a:extLst>
          </p:cNvPr>
          <p:cNvSpPr>
            <a:spLocks noGrp="1"/>
          </p:cNvSpPr>
          <p:nvPr>
            <p:ph idx="1"/>
          </p:nvPr>
        </p:nvSpPr>
        <p:spPr>
          <a:xfrm>
            <a:off x="838200" y="1825624"/>
            <a:ext cx="10515600" cy="4151663"/>
          </a:xfrm>
        </p:spPr>
        <p:txBody>
          <a:bodyPr>
            <a:normAutofit/>
          </a:bodyPr>
          <a:lstStyle/>
          <a:p>
            <a:pPr marL="0" indent="0">
              <a:lnSpc>
                <a:spcPct val="100000"/>
              </a:lnSpc>
              <a:buNone/>
            </a:pPr>
            <a:r>
              <a:rPr lang="en-US" sz="1800" i="1" dirty="0">
                <a:latin typeface="+mn-lt"/>
              </a:rPr>
              <a:t>Social Engineering </a:t>
            </a:r>
            <a:r>
              <a:rPr lang="en-US" sz="1800" dirty="0">
                <a:latin typeface="+mn-lt"/>
              </a:rPr>
              <a:t>emerged to fill the space previously occupied by attacks on software and hardware. </a:t>
            </a:r>
          </a:p>
          <a:p>
            <a:pPr marL="0" indent="0">
              <a:lnSpc>
                <a:spcPct val="100000"/>
              </a:lnSpc>
              <a:buNone/>
            </a:pPr>
            <a:endParaRPr lang="en-US" sz="1800" dirty="0">
              <a:latin typeface="+mn-lt"/>
            </a:endParaRPr>
          </a:p>
          <a:p>
            <a:pPr marL="0" indent="0">
              <a:lnSpc>
                <a:spcPct val="100000"/>
              </a:lnSpc>
              <a:buNone/>
            </a:pPr>
            <a:endParaRPr lang="en-US" sz="1800" dirty="0">
              <a:latin typeface="+mn-lt"/>
            </a:endParaRPr>
          </a:p>
          <a:p>
            <a:pPr marL="0" indent="0">
              <a:lnSpc>
                <a:spcPct val="100000"/>
              </a:lnSpc>
              <a:buNone/>
            </a:pPr>
            <a:r>
              <a:rPr lang="en-US" sz="1800" dirty="0">
                <a:latin typeface="+mn-lt"/>
              </a:rPr>
              <a:t>Social Engineering remains the primary and most significant way that security is exploited in 2026. 98% of all successful cyberattacks involve the usage of social engineering. </a:t>
            </a:r>
          </a:p>
          <a:p>
            <a:pPr marL="0" indent="0">
              <a:lnSpc>
                <a:spcPct val="100000"/>
              </a:lnSpc>
              <a:buNone/>
            </a:pPr>
            <a:endParaRPr lang="en-US" sz="1800" dirty="0">
              <a:latin typeface="+mn-lt"/>
            </a:endParaRPr>
          </a:p>
          <a:p>
            <a:pPr marL="0" indent="0">
              <a:lnSpc>
                <a:spcPct val="100000"/>
              </a:lnSpc>
              <a:buNone/>
            </a:pPr>
            <a:endParaRPr lang="en-US" sz="1800" dirty="0">
              <a:latin typeface="+mn-lt"/>
            </a:endParaRPr>
          </a:p>
          <a:p>
            <a:pPr marL="0" indent="0">
              <a:lnSpc>
                <a:spcPct val="100000"/>
              </a:lnSpc>
              <a:buNone/>
            </a:pPr>
            <a:r>
              <a:rPr lang="en-US" sz="1800" dirty="0">
                <a:latin typeface="+mn-lt"/>
              </a:rPr>
              <a:t>A s</a:t>
            </a:r>
            <a:r>
              <a:rPr lang="en-US" sz="1800" i="1" dirty="0">
                <a:latin typeface="+mn-lt"/>
              </a:rPr>
              <a:t>ocial engineering</a:t>
            </a:r>
            <a:r>
              <a:rPr lang="en-US" sz="1800" dirty="0">
                <a:latin typeface="+mn-lt"/>
              </a:rPr>
              <a:t> attack manipulates </a:t>
            </a:r>
            <a:r>
              <a:rPr lang="en-US" sz="1800" b="1" i="1" dirty="0">
                <a:latin typeface="+mn-lt"/>
              </a:rPr>
              <a:t>people instead of technology </a:t>
            </a:r>
            <a:r>
              <a:rPr lang="en-US" sz="1800" dirty="0">
                <a:latin typeface="+mn-lt"/>
              </a:rPr>
              <a:t>by exploiting trust, authority, urgency, and fear to extract information or trigger harmful actions.</a:t>
            </a:r>
          </a:p>
          <a:p>
            <a:pPr marL="0" indent="0">
              <a:lnSpc>
                <a:spcPct val="100000"/>
              </a:lnSpc>
              <a:buNone/>
            </a:pPr>
            <a:endParaRPr lang="en-US" sz="1800" dirty="0">
              <a:latin typeface="+mn-lt"/>
            </a:endParaRPr>
          </a:p>
        </p:txBody>
      </p:sp>
      <p:sp>
        <p:nvSpPr>
          <p:cNvPr id="4" name="Footer Placeholder 3">
            <a:extLst>
              <a:ext uri="{FF2B5EF4-FFF2-40B4-BE49-F238E27FC236}">
                <a16:creationId xmlns:a16="http://schemas.microsoft.com/office/drawing/2014/main" id="{C2EACBD8-E5F2-D07B-5018-5CEDF63D91C7}"/>
              </a:ext>
            </a:extLst>
          </p:cNvPr>
          <p:cNvSpPr>
            <a:spLocks noGrp="1"/>
          </p:cNvSpPr>
          <p:nvPr>
            <p:ph type="ftr" sz="quarter" idx="11"/>
          </p:nvPr>
        </p:nvSpPr>
        <p:spPr/>
        <p:txBody>
          <a:bodyPr/>
          <a:lstStyle/>
          <a:p>
            <a:r>
              <a:rPr lang="en-US"/>
              <a:t>Proprietary and Confidential</a:t>
            </a:r>
          </a:p>
        </p:txBody>
      </p:sp>
    </p:spTree>
    <p:extLst>
      <p:ext uri="{BB962C8B-B14F-4D97-AF65-F5344CB8AC3E}">
        <p14:creationId xmlns:p14="http://schemas.microsoft.com/office/powerpoint/2010/main" val="1088892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E438A-B634-ED55-5519-68526FDF8B51}"/>
              </a:ext>
            </a:extLst>
          </p:cNvPr>
          <p:cNvSpPr>
            <a:spLocks noGrp="1"/>
          </p:cNvSpPr>
          <p:nvPr>
            <p:ph type="title"/>
          </p:nvPr>
        </p:nvSpPr>
        <p:spPr/>
        <p:txBody>
          <a:bodyPr/>
          <a:lstStyle/>
          <a:p>
            <a:r>
              <a:rPr lang="en-US" dirty="0"/>
              <a:t>Social Engineering Attack Types</a:t>
            </a:r>
          </a:p>
        </p:txBody>
      </p:sp>
      <p:sp>
        <p:nvSpPr>
          <p:cNvPr id="3" name="Content Placeholder 2">
            <a:extLst>
              <a:ext uri="{FF2B5EF4-FFF2-40B4-BE49-F238E27FC236}">
                <a16:creationId xmlns:a16="http://schemas.microsoft.com/office/drawing/2014/main" id="{6E570323-B28E-36A0-7E67-3ADAABD12CE0}"/>
              </a:ext>
            </a:extLst>
          </p:cNvPr>
          <p:cNvSpPr>
            <a:spLocks noGrp="1"/>
          </p:cNvSpPr>
          <p:nvPr>
            <p:ph idx="1"/>
          </p:nvPr>
        </p:nvSpPr>
        <p:spPr>
          <a:xfrm>
            <a:off x="838200" y="1825625"/>
            <a:ext cx="10515600" cy="4157732"/>
          </a:xfrm>
        </p:spPr>
        <p:txBody>
          <a:bodyPr>
            <a:normAutofit lnSpcReduction="10000"/>
          </a:bodyPr>
          <a:lstStyle/>
          <a:p>
            <a:pPr marL="0" indent="0">
              <a:buNone/>
            </a:pPr>
            <a:r>
              <a:rPr lang="en-US" sz="1800" b="1" dirty="0">
                <a:latin typeface="+mn-lt"/>
              </a:rPr>
              <a:t>Common attack types</a:t>
            </a:r>
          </a:p>
          <a:p>
            <a:r>
              <a:rPr lang="en-US" sz="1800" dirty="0">
                <a:latin typeface="+mn-lt"/>
              </a:rPr>
              <a:t>Phishing (email), Vishing (voice), Smishing (SMS), Pretexting (fabricated scenarios), Baiting (infected drives or downloads)</a:t>
            </a:r>
          </a:p>
          <a:p>
            <a:pPr marL="0" indent="0">
              <a:buNone/>
            </a:pPr>
            <a:r>
              <a:rPr lang="en-US" sz="1800" b="1" dirty="0">
                <a:latin typeface="+mn-lt"/>
              </a:rPr>
              <a:t>Why it works</a:t>
            </a:r>
          </a:p>
          <a:p>
            <a:r>
              <a:rPr lang="en-US" sz="1800" dirty="0">
                <a:latin typeface="+mn-lt"/>
              </a:rPr>
              <a:t>Attackers exploit our natural tendency to be helpful, to comply with authority, and to respond quickly under pressure. </a:t>
            </a:r>
          </a:p>
          <a:p>
            <a:r>
              <a:rPr lang="en-US" sz="1800" dirty="0">
                <a:latin typeface="+mn-lt"/>
              </a:rPr>
              <a:t>Unlike firewalls and network rules, social engineering considers that a person may be distracted, tired, agitated, or concerned, meaning that even that same method may eventually allow for security to be compromised without changing the mechanism.</a:t>
            </a:r>
          </a:p>
        </p:txBody>
      </p:sp>
      <p:sp>
        <p:nvSpPr>
          <p:cNvPr id="4" name="Footer Placeholder 3">
            <a:extLst>
              <a:ext uri="{FF2B5EF4-FFF2-40B4-BE49-F238E27FC236}">
                <a16:creationId xmlns:a16="http://schemas.microsoft.com/office/drawing/2014/main" id="{A25CF3B6-1759-B93D-78F9-ABADB90A7C16}"/>
              </a:ext>
            </a:extLst>
          </p:cNvPr>
          <p:cNvSpPr>
            <a:spLocks noGrp="1"/>
          </p:cNvSpPr>
          <p:nvPr>
            <p:ph type="ftr" sz="quarter" idx="11"/>
          </p:nvPr>
        </p:nvSpPr>
        <p:spPr/>
        <p:txBody>
          <a:bodyPr/>
          <a:lstStyle/>
          <a:p>
            <a:r>
              <a:rPr lang="en-US"/>
              <a:t>Proprietary and Confidential</a:t>
            </a:r>
          </a:p>
        </p:txBody>
      </p:sp>
    </p:spTree>
    <p:extLst>
      <p:ext uri="{BB962C8B-B14F-4D97-AF65-F5344CB8AC3E}">
        <p14:creationId xmlns:p14="http://schemas.microsoft.com/office/powerpoint/2010/main" val="2647336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CD94C-BBB9-0A8F-4770-AFD8250F6755}"/>
              </a:ext>
            </a:extLst>
          </p:cNvPr>
          <p:cNvSpPr>
            <a:spLocks noGrp="1"/>
          </p:cNvSpPr>
          <p:nvPr>
            <p:ph type="title"/>
          </p:nvPr>
        </p:nvSpPr>
        <p:spPr/>
        <p:txBody>
          <a:bodyPr/>
          <a:lstStyle/>
          <a:p>
            <a:r>
              <a:rPr lang="en-US" dirty="0"/>
              <a:t>Why “Spot the Fake” is Failing</a:t>
            </a:r>
          </a:p>
        </p:txBody>
      </p:sp>
      <p:sp>
        <p:nvSpPr>
          <p:cNvPr id="3" name="Content Placeholder 2">
            <a:extLst>
              <a:ext uri="{FF2B5EF4-FFF2-40B4-BE49-F238E27FC236}">
                <a16:creationId xmlns:a16="http://schemas.microsoft.com/office/drawing/2014/main" id="{8933EEFD-1A88-EE5F-C5AB-BA5CC5FA2D70}"/>
              </a:ext>
            </a:extLst>
          </p:cNvPr>
          <p:cNvSpPr>
            <a:spLocks noGrp="1"/>
          </p:cNvSpPr>
          <p:nvPr>
            <p:ph idx="1"/>
          </p:nvPr>
        </p:nvSpPr>
        <p:spPr>
          <a:xfrm>
            <a:off x="838200" y="1825625"/>
            <a:ext cx="10515600" cy="4376392"/>
          </a:xfrm>
        </p:spPr>
        <p:txBody>
          <a:bodyPr>
            <a:normAutofit/>
          </a:bodyPr>
          <a:lstStyle/>
          <a:p>
            <a:pPr marL="0" indent="0">
              <a:lnSpc>
                <a:spcPct val="100000"/>
              </a:lnSpc>
              <a:buNone/>
            </a:pPr>
            <a:r>
              <a:rPr lang="en-US" sz="1800" dirty="0">
                <a:latin typeface="+mn-lt"/>
              </a:rPr>
              <a:t>Phishing messages (email, SMS, Teams, WhatsApp etc.) are the most popular method for social-engineering based security attacks.</a:t>
            </a:r>
          </a:p>
          <a:p>
            <a:pPr marL="0" indent="0">
              <a:lnSpc>
                <a:spcPct val="100000"/>
              </a:lnSpc>
              <a:buNone/>
            </a:pPr>
            <a:r>
              <a:rPr lang="en-US" sz="1800" dirty="0">
                <a:latin typeface="+mn-lt"/>
              </a:rPr>
              <a:t>In previous years, we’ve been able to use data points which are still valid:</a:t>
            </a:r>
          </a:p>
          <a:p>
            <a:pPr lvl="1">
              <a:lnSpc>
                <a:spcPct val="100000"/>
              </a:lnSpc>
            </a:pPr>
            <a:r>
              <a:rPr lang="en-US" sz="1800" dirty="0">
                <a:latin typeface="+mn-lt"/>
              </a:rPr>
              <a:t>Check sender’s address</a:t>
            </a:r>
          </a:p>
          <a:p>
            <a:pPr lvl="1">
              <a:lnSpc>
                <a:spcPct val="100000"/>
              </a:lnSpc>
            </a:pPr>
            <a:r>
              <a:rPr lang="en-US" sz="1800" dirty="0">
                <a:latin typeface="+mn-lt"/>
              </a:rPr>
              <a:t>Hover over links to check before clicking</a:t>
            </a:r>
          </a:p>
          <a:p>
            <a:pPr lvl="1">
              <a:lnSpc>
                <a:spcPct val="100000"/>
              </a:lnSpc>
            </a:pPr>
            <a:r>
              <a:rPr lang="en-US" sz="1800" dirty="0">
                <a:latin typeface="+mn-lt"/>
              </a:rPr>
              <a:t>Look for grammatical errors</a:t>
            </a:r>
          </a:p>
          <a:p>
            <a:pPr marL="0" indent="0">
              <a:lnSpc>
                <a:spcPct val="100000"/>
              </a:lnSpc>
              <a:buNone/>
            </a:pPr>
            <a:r>
              <a:rPr lang="en-US" sz="1800" dirty="0">
                <a:latin typeface="+mn-lt"/>
              </a:rPr>
              <a:t>We can still use these to find </a:t>
            </a:r>
            <a:r>
              <a:rPr lang="en-US" sz="1800" i="1" dirty="0">
                <a:latin typeface="+mn-lt"/>
              </a:rPr>
              <a:t>obvious </a:t>
            </a:r>
            <a:r>
              <a:rPr lang="en-US" sz="1800" dirty="0">
                <a:latin typeface="+mn-lt"/>
              </a:rPr>
              <a:t>errors. But seriously... </a:t>
            </a:r>
            <a:r>
              <a:rPr lang="en-US" sz="1800" i="1" dirty="0">
                <a:latin typeface="+mn-lt"/>
              </a:rPr>
              <a:t>when was the last time you received a message like that?</a:t>
            </a:r>
          </a:p>
          <a:p>
            <a:pPr marL="0" indent="0">
              <a:lnSpc>
                <a:spcPct val="100000"/>
              </a:lnSpc>
              <a:buNone/>
            </a:pPr>
            <a:r>
              <a:rPr lang="en-US" sz="1800" dirty="0">
                <a:latin typeface="+mn-lt"/>
              </a:rPr>
              <a:t>Placing a bias on looking for </a:t>
            </a:r>
            <a:r>
              <a:rPr lang="en-US" sz="1800" b="1" i="1" dirty="0">
                <a:latin typeface="+mn-lt"/>
              </a:rPr>
              <a:t>obvious</a:t>
            </a:r>
            <a:r>
              <a:rPr lang="en-US" sz="1800" dirty="0">
                <a:latin typeface="+mn-lt"/>
              </a:rPr>
              <a:t> tells can lead to overconfidence in assessing if a social engineering attack is occurring.</a:t>
            </a:r>
          </a:p>
        </p:txBody>
      </p:sp>
      <p:sp>
        <p:nvSpPr>
          <p:cNvPr id="4" name="Footer Placeholder 3">
            <a:extLst>
              <a:ext uri="{FF2B5EF4-FFF2-40B4-BE49-F238E27FC236}">
                <a16:creationId xmlns:a16="http://schemas.microsoft.com/office/drawing/2014/main" id="{39D51A4D-3A5D-41EB-66FF-9F039DA3F63E}"/>
              </a:ext>
            </a:extLst>
          </p:cNvPr>
          <p:cNvSpPr>
            <a:spLocks noGrp="1"/>
          </p:cNvSpPr>
          <p:nvPr>
            <p:ph type="ftr" sz="quarter" idx="11"/>
          </p:nvPr>
        </p:nvSpPr>
        <p:spPr/>
        <p:txBody>
          <a:bodyPr/>
          <a:lstStyle/>
          <a:p>
            <a:r>
              <a:rPr lang="en-US"/>
              <a:t>Proprietary and Confidential</a:t>
            </a:r>
          </a:p>
        </p:txBody>
      </p:sp>
    </p:spTree>
    <p:extLst>
      <p:ext uri="{BB962C8B-B14F-4D97-AF65-F5344CB8AC3E}">
        <p14:creationId xmlns:p14="http://schemas.microsoft.com/office/powerpoint/2010/main" val="3602423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8F125-FE55-5614-5347-3E0517A46808}"/>
              </a:ext>
            </a:extLst>
          </p:cNvPr>
          <p:cNvSpPr>
            <a:spLocks noGrp="1"/>
          </p:cNvSpPr>
          <p:nvPr>
            <p:ph type="title"/>
          </p:nvPr>
        </p:nvSpPr>
        <p:spPr/>
        <p:txBody>
          <a:bodyPr/>
          <a:lstStyle/>
          <a:p>
            <a:r>
              <a:rPr lang="en-US" dirty="0"/>
              <a:t>From “Spot the Fake” to “Validate the Request”</a:t>
            </a:r>
          </a:p>
        </p:txBody>
      </p:sp>
      <p:sp>
        <p:nvSpPr>
          <p:cNvPr id="3" name="Content Placeholder 2">
            <a:extLst>
              <a:ext uri="{FF2B5EF4-FFF2-40B4-BE49-F238E27FC236}">
                <a16:creationId xmlns:a16="http://schemas.microsoft.com/office/drawing/2014/main" id="{FB7E37F6-A1D4-563C-63BA-65F62E48AE78}"/>
              </a:ext>
            </a:extLst>
          </p:cNvPr>
          <p:cNvSpPr>
            <a:spLocks noGrp="1"/>
          </p:cNvSpPr>
          <p:nvPr>
            <p:ph idx="1"/>
          </p:nvPr>
        </p:nvSpPr>
        <p:spPr>
          <a:xfrm>
            <a:off x="838200" y="1677992"/>
            <a:ext cx="10515600" cy="4335182"/>
          </a:xfrm>
        </p:spPr>
        <p:txBody>
          <a:bodyPr>
            <a:normAutofit/>
          </a:bodyPr>
          <a:lstStyle/>
          <a:p>
            <a:pPr marL="0" indent="0">
              <a:lnSpc>
                <a:spcPct val="100000"/>
              </a:lnSpc>
              <a:buNone/>
            </a:pPr>
            <a:r>
              <a:rPr lang="en-US" sz="1800" dirty="0">
                <a:latin typeface="+mn-lt"/>
              </a:rPr>
              <a:t>Today’s social engineering attacks have become a lot more sophisticated, and laser-focusing on spotting a fake can actually have the effect of preventing us from noticing more subtle tells.</a:t>
            </a:r>
          </a:p>
          <a:p>
            <a:pPr>
              <a:lnSpc>
                <a:spcPct val="100000"/>
              </a:lnSpc>
            </a:pPr>
            <a:r>
              <a:rPr lang="en-US" sz="1800" dirty="0">
                <a:latin typeface="+mn-lt"/>
              </a:rPr>
              <a:t>AI Generated emails enable the generation of grammatically flawless, relatively natural sounding emails</a:t>
            </a:r>
          </a:p>
          <a:p>
            <a:pPr>
              <a:lnSpc>
                <a:spcPct val="100000"/>
              </a:lnSpc>
            </a:pPr>
            <a:r>
              <a:rPr lang="en-US" sz="1800" dirty="0">
                <a:latin typeface="+mn-lt"/>
              </a:rPr>
              <a:t>Publicly available context can be used to personalize an attack with specific details </a:t>
            </a:r>
          </a:p>
          <a:p>
            <a:pPr>
              <a:lnSpc>
                <a:spcPct val="100000"/>
              </a:lnSpc>
            </a:pPr>
            <a:r>
              <a:rPr lang="en-US" sz="1800" dirty="0">
                <a:latin typeface="+mn-lt"/>
              </a:rPr>
              <a:t>Systems can respond to input dynamically (chat or email reply)</a:t>
            </a:r>
          </a:p>
          <a:p>
            <a:endParaRPr lang="en-US" sz="1800" dirty="0">
              <a:latin typeface="+mn-lt"/>
            </a:endParaRPr>
          </a:p>
        </p:txBody>
      </p:sp>
      <p:sp>
        <p:nvSpPr>
          <p:cNvPr id="4" name="Footer Placeholder 3">
            <a:extLst>
              <a:ext uri="{FF2B5EF4-FFF2-40B4-BE49-F238E27FC236}">
                <a16:creationId xmlns:a16="http://schemas.microsoft.com/office/drawing/2014/main" id="{B8020193-9796-393C-F36B-CF8F0278F708}"/>
              </a:ext>
            </a:extLst>
          </p:cNvPr>
          <p:cNvSpPr>
            <a:spLocks noGrp="1"/>
          </p:cNvSpPr>
          <p:nvPr>
            <p:ph type="ftr" sz="quarter" idx="11"/>
          </p:nvPr>
        </p:nvSpPr>
        <p:spPr/>
        <p:txBody>
          <a:bodyPr/>
          <a:lstStyle/>
          <a:p>
            <a:r>
              <a:rPr lang="en-US"/>
              <a:t>Proprietary and Confidential</a:t>
            </a:r>
          </a:p>
        </p:txBody>
      </p:sp>
      <p:graphicFrame>
        <p:nvGraphicFramePr>
          <p:cNvPr id="5" name="Table 4">
            <a:extLst>
              <a:ext uri="{FF2B5EF4-FFF2-40B4-BE49-F238E27FC236}">
                <a16:creationId xmlns:a16="http://schemas.microsoft.com/office/drawing/2014/main" id="{BEC50075-1DD6-F573-B98A-1681AFEB21E7}"/>
              </a:ext>
            </a:extLst>
          </p:cNvPr>
          <p:cNvGraphicFramePr>
            <a:graphicFrameLocks noGrp="1"/>
          </p:cNvGraphicFramePr>
          <p:nvPr>
            <p:extLst>
              <p:ext uri="{D42A27DB-BD31-4B8C-83A1-F6EECF244321}">
                <p14:modId xmlns:p14="http://schemas.microsoft.com/office/powerpoint/2010/main" val="129900764"/>
              </p:ext>
            </p:extLst>
          </p:nvPr>
        </p:nvGraphicFramePr>
        <p:xfrm>
          <a:off x="950613" y="3845583"/>
          <a:ext cx="10065730" cy="2118360"/>
        </p:xfrm>
        <a:graphic>
          <a:graphicData uri="http://schemas.openxmlformats.org/drawingml/2006/table">
            <a:tbl>
              <a:tblPr firstRow="1" bandRow="1">
                <a:tableStyleId>{073A0DAA-6AF3-43AB-8588-CEC1D06C72B9}</a:tableStyleId>
              </a:tblPr>
              <a:tblGrid>
                <a:gridCol w="5032865">
                  <a:extLst>
                    <a:ext uri="{9D8B030D-6E8A-4147-A177-3AD203B41FA5}">
                      <a16:colId xmlns:a16="http://schemas.microsoft.com/office/drawing/2014/main" val="194157449"/>
                    </a:ext>
                  </a:extLst>
                </a:gridCol>
                <a:gridCol w="5032865">
                  <a:extLst>
                    <a:ext uri="{9D8B030D-6E8A-4147-A177-3AD203B41FA5}">
                      <a16:colId xmlns:a16="http://schemas.microsoft.com/office/drawing/2014/main" val="606275323"/>
                    </a:ext>
                  </a:extLst>
                </a:gridCol>
              </a:tblGrid>
              <a:tr h="0">
                <a:tc>
                  <a:txBody>
                    <a:bodyPr/>
                    <a:lstStyle/>
                    <a:p>
                      <a:r>
                        <a:rPr lang="en-US" dirty="0"/>
                        <a:t>Old thinking</a:t>
                      </a:r>
                    </a:p>
                  </a:txBody>
                  <a:tcPr/>
                </a:tc>
                <a:tc>
                  <a:txBody>
                    <a:bodyPr/>
                    <a:lstStyle/>
                    <a:p>
                      <a:r>
                        <a:rPr lang="en-US" dirty="0"/>
                        <a:t>New thinking</a:t>
                      </a:r>
                    </a:p>
                  </a:txBody>
                  <a:tcPr/>
                </a:tc>
                <a:extLst>
                  <a:ext uri="{0D108BD9-81ED-4DB2-BD59-A6C34878D82A}">
                    <a16:rowId xmlns:a16="http://schemas.microsoft.com/office/drawing/2014/main" val="4018040502"/>
                  </a:ext>
                </a:extLst>
              </a:tr>
              <a:tr h="370840">
                <a:tc>
                  <a:txBody>
                    <a:bodyPr/>
                    <a:lstStyle/>
                    <a:p>
                      <a:r>
                        <a:rPr lang="en-US" dirty="0"/>
                        <a:t>“Does this email look authentic?”</a:t>
                      </a:r>
                    </a:p>
                  </a:txBody>
                  <a:tcPr/>
                </a:tc>
                <a:tc>
                  <a:txBody>
                    <a:bodyPr/>
                    <a:lstStyle/>
                    <a:p>
                      <a:r>
                        <a:rPr lang="en-US" dirty="0"/>
                        <a:t>“Does this request make sense?”</a:t>
                      </a:r>
                    </a:p>
                  </a:txBody>
                  <a:tcPr/>
                </a:tc>
                <a:extLst>
                  <a:ext uri="{0D108BD9-81ED-4DB2-BD59-A6C34878D82A}">
                    <a16:rowId xmlns:a16="http://schemas.microsoft.com/office/drawing/2014/main" val="884762385"/>
                  </a:ext>
                </a:extLst>
              </a:tr>
              <a:tr h="370840">
                <a:tc>
                  <a:txBody>
                    <a:bodyPr/>
                    <a:lstStyle/>
                    <a:p>
                      <a:r>
                        <a:rPr lang="en-US" dirty="0"/>
                        <a:t>“Do I recognize the name of the sender?”</a:t>
                      </a:r>
                    </a:p>
                  </a:txBody>
                  <a:tcPr/>
                </a:tc>
                <a:tc>
                  <a:txBody>
                    <a:bodyPr/>
                    <a:lstStyle/>
                    <a:p>
                      <a:r>
                        <a:rPr lang="en-US" dirty="0"/>
                        <a:t>“Would this person ask me this?”</a:t>
                      </a:r>
                    </a:p>
                  </a:txBody>
                  <a:tcPr/>
                </a:tc>
                <a:extLst>
                  <a:ext uri="{0D108BD9-81ED-4DB2-BD59-A6C34878D82A}">
                    <a16:rowId xmlns:a16="http://schemas.microsoft.com/office/drawing/2014/main" val="2091508482"/>
                  </a:ext>
                </a:extLst>
              </a:tr>
              <a:tr h="370840">
                <a:tc>
                  <a:txBody>
                    <a:bodyPr/>
                    <a:lstStyle/>
                    <a:p>
                      <a:r>
                        <a:rPr lang="en-US" dirty="0"/>
                        <a:t>“Did this get flagged as spam/junk?”</a:t>
                      </a:r>
                    </a:p>
                  </a:txBody>
                  <a:tcPr/>
                </a:tc>
                <a:tc>
                  <a:txBody>
                    <a:bodyPr/>
                    <a:lstStyle/>
                    <a:p>
                      <a:r>
                        <a:rPr lang="en-US" dirty="0"/>
                        <a:t>“How can I verify that this information is true?”</a:t>
                      </a:r>
                    </a:p>
                  </a:txBody>
                  <a:tcPr/>
                </a:tc>
                <a:extLst>
                  <a:ext uri="{0D108BD9-81ED-4DB2-BD59-A6C34878D82A}">
                    <a16:rowId xmlns:a16="http://schemas.microsoft.com/office/drawing/2014/main" val="122476519"/>
                  </a:ext>
                </a:extLst>
              </a:tr>
              <a:tr h="370840">
                <a:tc>
                  <a:txBody>
                    <a:bodyPr/>
                    <a:lstStyle/>
                    <a:p>
                      <a:r>
                        <a:rPr lang="en-US" dirty="0"/>
                        <a:t>“Is this site using HTTPS / Is the certificate current?”</a:t>
                      </a:r>
                    </a:p>
                  </a:txBody>
                  <a:tcPr/>
                </a:tc>
                <a:tc>
                  <a:txBody>
                    <a:bodyPr/>
                    <a:lstStyle/>
                    <a:p>
                      <a:r>
                        <a:rPr lang="en-US" dirty="0"/>
                        <a:t>“Does performing this action give someone access to something I have?”</a:t>
                      </a:r>
                    </a:p>
                  </a:txBody>
                  <a:tcPr/>
                </a:tc>
                <a:extLst>
                  <a:ext uri="{0D108BD9-81ED-4DB2-BD59-A6C34878D82A}">
                    <a16:rowId xmlns:a16="http://schemas.microsoft.com/office/drawing/2014/main" val="3941740783"/>
                  </a:ext>
                </a:extLst>
              </a:tr>
            </a:tbl>
          </a:graphicData>
        </a:graphic>
      </p:graphicFrame>
    </p:spTree>
    <p:extLst>
      <p:ext uri="{BB962C8B-B14F-4D97-AF65-F5344CB8AC3E}">
        <p14:creationId xmlns:p14="http://schemas.microsoft.com/office/powerpoint/2010/main" val="3688173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EA845-C416-CEF7-5B16-084BABF7EFDA}"/>
              </a:ext>
            </a:extLst>
          </p:cNvPr>
          <p:cNvSpPr>
            <a:spLocks noGrp="1"/>
          </p:cNvSpPr>
          <p:nvPr>
            <p:ph type="title"/>
          </p:nvPr>
        </p:nvSpPr>
        <p:spPr>
          <a:xfrm>
            <a:off x="838200" y="365125"/>
            <a:ext cx="10515600" cy="1325563"/>
          </a:xfrm>
        </p:spPr>
        <p:txBody>
          <a:bodyPr anchor="ctr">
            <a:normAutofit/>
          </a:bodyPr>
          <a:lstStyle/>
          <a:p>
            <a:r>
              <a:rPr lang="en-US" dirty="0"/>
              <a:t>The Verification Mindset: Practical Tools</a:t>
            </a:r>
          </a:p>
        </p:txBody>
      </p:sp>
      <p:sp>
        <p:nvSpPr>
          <p:cNvPr id="4" name="Footer Placeholder 3">
            <a:extLst>
              <a:ext uri="{FF2B5EF4-FFF2-40B4-BE49-F238E27FC236}">
                <a16:creationId xmlns:a16="http://schemas.microsoft.com/office/drawing/2014/main" id="{46AB1273-8441-B99F-4EC6-F0DA761EF16C}"/>
              </a:ext>
            </a:extLst>
          </p:cNvPr>
          <p:cNvSpPr>
            <a:spLocks noGrp="1"/>
          </p:cNvSpPr>
          <p:nvPr>
            <p:ph type="ftr" sz="quarter" idx="11"/>
          </p:nvPr>
        </p:nvSpPr>
        <p:spPr>
          <a:xfrm>
            <a:off x="4038600" y="6356350"/>
            <a:ext cx="4114800" cy="365125"/>
          </a:xfrm>
        </p:spPr>
        <p:txBody>
          <a:bodyPr anchor="ctr">
            <a:normAutofit/>
          </a:bodyPr>
          <a:lstStyle/>
          <a:p>
            <a:pPr>
              <a:spcAft>
                <a:spcPts val="600"/>
              </a:spcAft>
            </a:pPr>
            <a:r>
              <a:rPr lang="en-US"/>
              <a:t>Proprietary and Confidential</a:t>
            </a:r>
          </a:p>
        </p:txBody>
      </p:sp>
      <p:graphicFrame>
        <p:nvGraphicFramePr>
          <p:cNvPr id="6" name="Content Placeholder 2">
            <a:extLst>
              <a:ext uri="{FF2B5EF4-FFF2-40B4-BE49-F238E27FC236}">
                <a16:creationId xmlns:a16="http://schemas.microsoft.com/office/drawing/2014/main" id="{3F528F0A-B86A-76C1-D98E-BD06BF44B85F}"/>
              </a:ext>
            </a:extLst>
          </p:cNvPr>
          <p:cNvGraphicFramePr>
            <a:graphicFrameLocks noGrp="1"/>
          </p:cNvGraphicFramePr>
          <p:nvPr>
            <p:ph idx="1"/>
            <p:extLst>
              <p:ext uri="{D42A27DB-BD31-4B8C-83A1-F6EECF244321}">
                <p14:modId xmlns:p14="http://schemas.microsoft.com/office/powerpoint/2010/main" val="978255630"/>
              </p:ext>
            </p:extLst>
          </p:nvPr>
        </p:nvGraphicFramePr>
        <p:xfrm>
          <a:off x="838200" y="1460499"/>
          <a:ext cx="10515600" cy="46023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10538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A444B-6D7E-CDB0-C302-FDCCAABDB2BC}"/>
              </a:ext>
            </a:extLst>
          </p:cNvPr>
          <p:cNvSpPr>
            <a:spLocks noGrp="1"/>
          </p:cNvSpPr>
          <p:nvPr>
            <p:ph type="title"/>
          </p:nvPr>
        </p:nvSpPr>
        <p:spPr/>
        <p:txBody>
          <a:bodyPr/>
          <a:lstStyle/>
          <a:p>
            <a:r>
              <a:rPr lang="en-US" dirty="0"/>
              <a:t>What Does Social Engineering Look Like?</a:t>
            </a:r>
          </a:p>
        </p:txBody>
      </p:sp>
      <p:sp>
        <p:nvSpPr>
          <p:cNvPr id="4" name="Footer Placeholder 3">
            <a:extLst>
              <a:ext uri="{FF2B5EF4-FFF2-40B4-BE49-F238E27FC236}">
                <a16:creationId xmlns:a16="http://schemas.microsoft.com/office/drawing/2014/main" id="{932D9E23-78B2-5CC8-8B99-FE8BD353D68C}"/>
              </a:ext>
            </a:extLst>
          </p:cNvPr>
          <p:cNvSpPr>
            <a:spLocks noGrp="1"/>
          </p:cNvSpPr>
          <p:nvPr>
            <p:ph type="ftr" sz="quarter" idx="11"/>
          </p:nvPr>
        </p:nvSpPr>
        <p:spPr/>
        <p:txBody>
          <a:bodyPr/>
          <a:lstStyle/>
          <a:p>
            <a:r>
              <a:rPr lang="en-US"/>
              <a:t>Proprietary and Confidential</a:t>
            </a:r>
          </a:p>
        </p:txBody>
      </p:sp>
      <p:sp>
        <p:nvSpPr>
          <p:cNvPr id="10" name="TextBox 9">
            <a:extLst>
              <a:ext uri="{FF2B5EF4-FFF2-40B4-BE49-F238E27FC236}">
                <a16:creationId xmlns:a16="http://schemas.microsoft.com/office/drawing/2014/main" id="{97476FC9-ED62-9522-5E08-2CDC0D8A91ED}"/>
              </a:ext>
            </a:extLst>
          </p:cNvPr>
          <p:cNvSpPr txBox="1"/>
          <p:nvPr/>
        </p:nvSpPr>
        <p:spPr>
          <a:xfrm>
            <a:off x="838200" y="2376488"/>
            <a:ext cx="9730630" cy="1477328"/>
          </a:xfrm>
          <a:prstGeom prst="rect">
            <a:avLst/>
          </a:prstGeom>
          <a:noFill/>
        </p:spPr>
        <p:txBody>
          <a:bodyPr wrap="square" rtlCol="0">
            <a:spAutoFit/>
          </a:bodyPr>
          <a:lstStyle/>
          <a:p>
            <a:r>
              <a:rPr lang="en-US" dirty="0"/>
              <a:t>Imagine we wanted to infiltrate Prowess Consulting by using a PDF attachment with a malicious payload. </a:t>
            </a:r>
          </a:p>
          <a:p>
            <a:endParaRPr lang="en-US" dirty="0"/>
          </a:p>
          <a:p>
            <a:r>
              <a:rPr lang="en-US" dirty="0"/>
              <a:t>This sounds like a complex to execute attack, but in reality, all we need are a few pieces of key information to construct a believable-enough story to catch one person off-guard one time.</a:t>
            </a:r>
          </a:p>
        </p:txBody>
      </p:sp>
    </p:spTree>
    <p:extLst>
      <p:ext uri="{BB962C8B-B14F-4D97-AF65-F5344CB8AC3E}">
        <p14:creationId xmlns:p14="http://schemas.microsoft.com/office/powerpoint/2010/main" val="1630583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A444B-6D7E-CDB0-C302-FDCCAABDB2BC}"/>
              </a:ext>
            </a:extLst>
          </p:cNvPr>
          <p:cNvSpPr>
            <a:spLocks noGrp="1"/>
          </p:cNvSpPr>
          <p:nvPr>
            <p:ph type="title"/>
          </p:nvPr>
        </p:nvSpPr>
        <p:spPr/>
        <p:txBody>
          <a:bodyPr/>
          <a:lstStyle/>
          <a:p>
            <a:r>
              <a:rPr lang="en-US" dirty="0"/>
              <a:t>What Does Social Engineering Look Like?</a:t>
            </a:r>
          </a:p>
        </p:txBody>
      </p:sp>
      <p:sp>
        <p:nvSpPr>
          <p:cNvPr id="4" name="Footer Placeholder 3">
            <a:extLst>
              <a:ext uri="{FF2B5EF4-FFF2-40B4-BE49-F238E27FC236}">
                <a16:creationId xmlns:a16="http://schemas.microsoft.com/office/drawing/2014/main" id="{932D9E23-78B2-5CC8-8B99-FE8BD353D68C}"/>
              </a:ext>
            </a:extLst>
          </p:cNvPr>
          <p:cNvSpPr>
            <a:spLocks noGrp="1"/>
          </p:cNvSpPr>
          <p:nvPr>
            <p:ph type="ftr" sz="quarter" idx="11"/>
          </p:nvPr>
        </p:nvSpPr>
        <p:spPr/>
        <p:txBody>
          <a:bodyPr/>
          <a:lstStyle/>
          <a:p>
            <a:r>
              <a:rPr lang="en-US"/>
              <a:t>Proprietary and Confidential</a:t>
            </a:r>
          </a:p>
        </p:txBody>
      </p:sp>
      <p:pic>
        <p:nvPicPr>
          <p:cNvPr id="12" name="Picture 11">
            <a:extLst>
              <a:ext uri="{FF2B5EF4-FFF2-40B4-BE49-F238E27FC236}">
                <a16:creationId xmlns:a16="http://schemas.microsoft.com/office/drawing/2014/main" id="{42BADA14-53BF-2A46-BBF3-7A9A9823B82A}"/>
              </a:ext>
            </a:extLst>
          </p:cNvPr>
          <p:cNvPicPr>
            <a:picLocks noChangeAspect="1"/>
          </p:cNvPicPr>
          <p:nvPr/>
        </p:nvPicPr>
        <p:blipFill>
          <a:blip r:embed="rId3"/>
          <a:stretch>
            <a:fillRect/>
          </a:stretch>
        </p:blipFill>
        <p:spPr>
          <a:xfrm>
            <a:off x="512018" y="1690688"/>
            <a:ext cx="10659963" cy="3210373"/>
          </a:xfrm>
          <a:prstGeom prst="rect">
            <a:avLst/>
          </a:prstGeom>
        </p:spPr>
      </p:pic>
      <p:sp>
        <p:nvSpPr>
          <p:cNvPr id="5" name="Rectangle 4">
            <a:extLst>
              <a:ext uri="{FF2B5EF4-FFF2-40B4-BE49-F238E27FC236}">
                <a16:creationId xmlns:a16="http://schemas.microsoft.com/office/drawing/2014/main" id="{9672E63B-5599-709F-5CE3-A533B00C0577}"/>
              </a:ext>
            </a:extLst>
          </p:cNvPr>
          <p:cNvSpPr/>
          <p:nvPr/>
        </p:nvSpPr>
        <p:spPr>
          <a:xfrm>
            <a:off x="6987209" y="3429000"/>
            <a:ext cx="2971800" cy="566530"/>
          </a:xfrm>
          <a:prstGeom prst="rect">
            <a:avLst/>
          </a:prstGeom>
          <a:noFill/>
          <a:ln w="3492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C9C57FF-0A27-CFA4-92F8-066941DEF0FB}"/>
              </a:ext>
            </a:extLst>
          </p:cNvPr>
          <p:cNvSpPr/>
          <p:nvPr/>
        </p:nvSpPr>
        <p:spPr>
          <a:xfrm>
            <a:off x="512018" y="1690688"/>
            <a:ext cx="3060238" cy="406336"/>
          </a:xfrm>
          <a:prstGeom prst="rect">
            <a:avLst/>
          </a:prstGeom>
          <a:noFill/>
          <a:ln w="3492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5072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A444B-6D7E-CDB0-C302-FDCCAABDB2BC}"/>
              </a:ext>
            </a:extLst>
          </p:cNvPr>
          <p:cNvSpPr>
            <a:spLocks noGrp="1"/>
          </p:cNvSpPr>
          <p:nvPr>
            <p:ph type="title"/>
          </p:nvPr>
        </p:nvSpPr>
        <p:spPr/>
        <p:txBody>
          <a:bodyPr/>
          <a:lstStyle/>
          <a:p>
            <a:r>
              <a:rPr lang="en-US" dirty="0"/>
              <a:t>OSINT (Open-Source Intelligence)</a:t>
            </a:r>
          </a:p>
        </p:txBody>
      </p:sp>
      <p:sp>
        <p:nvSpPr>
          <p:cNvPr id="4" name="Footer Placeholder 3">
            <a:extLst>
              <a:ext uri="{FF2B5EF4-FFF2-40B4-BE49-F238E27FC236}">
                <a16:creationId xmlns:a16="http://schemas.microsoft.com/office/drawing/2014/main" id="{932D9E23-78B2-5CC8-8B99-FE8BD353D68C}"/>
              </a:ext>
            </a:extLst>
          </p:cNvPr>
          <p:cNvSpPr>
            <a:spLocks noGrp="1"/>
          </p:cNvSpPr>
          <p:nvPr>
            <p:ph type="ftr" sz="quarter" idx="11"/>
          </p:nvPr>
        </p:nvSpPr>
        <p:spPr/>
        <p:txBody>
          <a:bodyPr/>
          <a:lstStyle/>
          <a:p>
            <a:r>
              <a:rPr lang="en-US"/>
              <a:t>Proprietary and Confidential</a:t>
            </a:r>
          </a:p>
        </p:txBody>
      </p:sp>
      <p:sp>
        <p:nvSpPr>
          <p:cNvPr id="3" name="TextBox 2">
            <a:extLst>
              <a:ext uri="{FF2B5EF4-FFF2-40B4-BE49-F238E27FC236}">
                <a16:creationId xmlns:a16="http://schemas.microsoft.com/office/drawing/2014/main" id="{9F846949-9E7B-CCAB-0BBC-C7152BD9A2BE}"/>
              </a:ext>
            </a:extLst>
          </p:cNvPr>
          <p:cNvSpPr txBox="1"/>
          <p:nvPr/>
        </p:nvSpPr>
        <p:spPr>
          <a:xfrm>
            <a:off x="6182139" y="1763754"/>
            <a:ext cx="4543525" cy="3416320"/>
          </a:xfrm>
          <a:prstGeom prst="rect">
            <a:avLst/>
          </a:prstGeom>
          <a:noFill/>
        </p:spPr>
        <p:txBody>
          <a:bodyPr wrap="square" rtlCol="0">
            <a:spAutoFit/>
          </a:bodyPr>
          <a:lstStyle/>
          <a:p>
            <a:r>
              <a:rPr lang="en-US" dirty="0"/>
              <a:t>Another quick Google search and we learn the name of a Global Product Marketing Manager working for Dell in Washington.</a:t>
            </a:r>
          </a:p>
          <a:p>
            <a:endParaRPr lang="en-US" dirty="0"/>
          </a:p>
          <a:p>
            <a:r>
              <a:rPr lang="en-US" dirty="0"/>
              <a:t>We may have never worked with Rachel before. </a:t>
            </a:r>
          </a:p>
          <a:p>
            <a:endParaRPr lang="en-US" dirty="0"/>
          </a:p>
          <a:p>
            <a:r>
              <a:rPr lang="en-US" dirty="0"/>
              <a:t>Even if we have no relationship or connection to Rachel, we’re only doing this to build credible, plausible background intelligence to execute our attack.</a:t>
            </a:r>
          </a:p>
          <a:p>
            <a:endParaRPr lang="en-US" dirty="0"/>
          </a:p>
        </p:txBody>
      </p:sp>
      <p:pic>
        <p:nvPicPr>
          <p:cNvPr id="6" name="Picture 5">
            <a:extLst>
              <a:ext uri="{FF2B5EF4-FFF2-40B4-BE49-F238E27FC236}">
                <a16:creationId xmlns:a16="http://schemas.microsoft.com/office/drawing/2014/main" id="{CEADAC9F-0CDE-9DA5-930E-3E5929120433}"/>
              </a:ext>
            </a:extLst>
          </p:cNvPr>
          <p:cNvPicPr>
            <a:picLocks noChangeAspect="1"/>
          </p:cNvPicPr>
          <p:nvPr/>
        </p:nvPicPr>
        <p:blipFill>
          <a:blip r:embed="rId3"/>
          <a:stretch>
            <a:fillRect/>
          </a:stretch>
        </p:blipFill>
        <p:spPr>
          <a:xfrm>
            <a:off x="751702" y="1690689"/>
            <a:ext cx="5329148" cy="3209302"/>
          </a:xfrm>
          <a:prstGeom prst="rect">
            <a:avLst/>
          </a:prstGeom>
        </p:spPr>
      </p:pic>
      <p:sp>
        <p:nvSpPr>
          <p:cNvPr id="9" name="Rectangle 8">
            <a:extLst>
              <a:ext uri="{FF2B5EF4-FFF2-40B4-BE49-F238E27FC236}">
                <a16:creationId xmlns:a16="http://schemas.microsoft.com/office/drawing/2014/main" id="{3D3689AB-892B-7E80-63E1-637CCD57E33F}"/>
              </a:ext>
            </a:extLst>
          </p:cNvPr>
          <p:cNvSpPr/>
          <p:nvPr/>
        </p:nvSpPr>
        <p:spPr>
          <a:xfrm>
            <a:off x="1103243" y="2764856"/>
            <a:ext cx="1083366" cy="415666"/>
          </a:xfrm>
          <a:prstGeom prst="rect">
            <a:avLst/>
          </a:prstGeom>
          <a:noFill/>
          <a:ln w="3492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4027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7A83A-2F07-42B6-A31D-23D79A00FA84}"/>
              </a:ext>
            </a:extLst>
          </p:cNvPr>
          <p:cNvSpPr>
            <a:spLocks noGrp="1"/>
          </p:cNvSpPr>
          <p:nvPr>
            <p:ph type="title"/>
          </p:nvPr>
        </p:nvSpPr>
        <p:spPr/>
        <p:txBody>
          <a:bodyPr/>
          <a:lstStyle/>
          <a:p>
            <a:r>
              <a:rPr lang="en-US" dirty="0"/>
              <a:t>Pretexting</a:t>
            </a:r>
          </a:p>
        </p:txBody>
      </p:sp>
      <p:sp>
        <p:nvSpPr>
          <p:cNvPr id="4" name="Footer Placeholder 3">
            <a:extLst>
              <a:ext uri="{FF2B5EF4-FFF2-40B4-BE49-F238E27FC236}">
                <a16:creationId xmlns:a16="http://schemas.microsoft.com/office/drawing/2014/main" id="{9214294A-4511-FED7-2221-9BEEFDA82982}"/>
              </a:ext>
            </a:extLst>
          </p:cNvPr>
          <p:cNvSpPr>
            <a:spLocks noGrp="1"/>
          </p:cNvSpPr>
          <p:nvPr>
            <p:ph type="ftr" sz="quarter" idx="11"/>
          </p:nvPr>
        </p:nvSpPr>
        <p:spPr/>
        <p:txBody>
          <a:bodyPr/>
          <a:lstStyle/>
          <a:p>
            <a:r>
              <a:rPr lang="en-US"/>
              <a:t>Proprietary and Confidential</a:t>
            </a:r>
          </a:p>
        </p:txBody>
      </p:sp>
      <p:pic>
        <p:nvPicPr>
          <p:cNvPr id="6" name="Picture 5">
            <a:extLst>
              <a:ext uri="{FF2B5EF4-FFF2-40B4-BE49-F238E27FC236}">
                <a16:creationId xmlns:a16="http://schemas.microsoft.com/office/drawing/2014/main" id="{7B78EA6B-2E3A-550D-319C-4A61BF921B16}"/>
              </a:ext>
            </a:extLst>
          </p:cNvPr>
          <p:cNvPicPr>
            <a:picLocks noChangeAspect="1"/>
          </p:cNvPicPr>
          <p:nvPr/>
        </p:nvPicPr>
        <p:blipFill>
          <a:blip r:embed="rId3"/>
          <a:stretch>
            <a:fillRect/>
          </a:stretch>
        </p:blipFill>
        <p:spPr>
          <a:xfrm>
            <a:off x="729418" y="3003231"/>
            <a:ext cx="5044389" cy="3229613"/>
          </a:xfrm>
          <a:prstGeom prst="rect">
            <a:avLst/>
          </a:prstGeom>
        </p:spPr>
      </p:pic>
      <p:pic>
        <p:nvPicPr>
          <p:cNvPr id="7" name="Picture 6">
            <a:extLst>
              <a:ext uri="{FF2B5EF4-FFF2-40B4-BE49-F238E27FC236}">
                <a16:creationId xmlns:a16="http://schemas.microsoft.com/office/drawing/2014/main" id="{BEC8F246-2FF1-95CA-7996-B978DA440897}"/>
              </a:ext>
            </a:extLst>
          </p:cNvPr>
          <p:cNvPicPr>
            <a:picLocks noChangeAspect="1"/>
          </p:cNvPicPr>
          <p:nvPr/>
        </p:nvPicPr>
        <p:blipFill>
          <a:blip r:embed="rId4"/>
          <a:stretch>
            <a:fillRect/>
          </a:stretch>
        </p:blipFill>
        <p:spPr>
          <a:xfrm>
            <a:off x="4038600" y="2028630"/>
            <a:ext cx="6916115" cy="1400370"/>
          </a:xfrm>
          <a:prstGeom prst="rect">
            <a:avLst/>
          </a:prstGeom>
        </p:spPr>
      </p:pic>
      <p:sp>
        <p:nvSpPr>
          <p:cNvPr id="9" name="TextBox 8">
            <a:extLst>
              <a:ext uri="{FF2B5EF4-FFF2-40B4-BE49-F238E27FC236}">
                <a16:creationId xmlns:a16="http://schemas.microsoft.com/office/drawing/2014/main" id="{8BE7A103-638D-D49F-D6BB-3D87D9A4C335}"/>
              </a:ext>
            </a:extLst>
          </p:cNvPr>
          <p:cNvSpPr txBox="1"/>
          <p:nvPr/>
        </p:nvSpPr>
        <p:spPr>
          <a:xfrm>
            <a:off x="6418194" y="3764410"/>
            <a:ext cx="3988076" cy="1754326"/>
          </a:xfrm>
          <a:prstGeom prst="rect">
            <a:avLst/>
          </a:prstGeom>
          <a:noFill/>
        </p:spPr>
        <p:txBody>
          <a:bodyPr wrap="square">
            <a:spAutoFit/>
          </a:bodyPr>
          <a:lstStyle/>
          <a:p>
            <a:r>
              <a:rPr lang="en-US" dirty="0"/>
              <a:t>And yet another search tells us that </a:t>
            </a:r>
            <a:r>
              <a:rPr lang="en-US" dirty="0" err="1"/>
              <a:t>Csquare</a:t>
            </a:r>
            <a:r>
              <a:rPr lang="en-US" dirty="0"/>
              <a:t> is a datacenter / server colocation provider based out of Dallas with large and growing presence including Seattle. The website states “Formerly known as </a:t>
            </a:r>
            <a:r>
              <a:rPr lang="en-US" dirty="0" err="1"/>
              <a:t>Centersquare</a:t>
            </a:r>
            <a:r>
              <a:rPr lang="en-US" dirty="0"/>
              <a:t>”. </a:t>
            </a:r>
          </a:p>
        </p:txBody>
      </p:sp>
      <p:sp>
        <p:nvSpPr>
          <p:cNvPr id="10" name="Rectangle 9">
            <a:extLst>
              <a:ext uri="{FF2B5EF4-FFF2-40B4-BE49-F238E27FC236}">
                <a16:creationId xmlns:a16="http://schemas.microsoft.com/office/drawing/2014/main" id="{D9516347-8E69-207D-B0D8-BB9C762FF831}"/>
              </a:ext>
            </a:extLst>
          </p:cNvPr>
          <p:cNvSpPr/>
          <p:nvPr/>
        </p:nvSpPr>
        <p:spPr>
          <a:xfrm>
            <a:off x="4317656" y="2513251"/>
            <a:ext cx="5405464" cy="390010"/>
          </a:xfrm>
          <a:prstGeom prst="rect">
            <a:avLst/>
          </a:prstGeom>
          <a:noFill/>
          <a:ln w="3492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6BC8DD8-5C4D-F5EA-6009-330EAD956EDD}"/>
              </a:ext>
            </a:extLst>
          </p:cNvPr>
          <p:cNvSpPr/>
          <p:nvPr/>
        </p:nvSpPr>
        <p:spPr>
          <a:xfrm>
            <a:off x="2091193" y="3520395"/>
            <a:ext cx="1655859" cy="390010"/>
          </a:xfrm>
          <a:prstGeom prst="rect">
            <a:avLst/>
          </a:prstGeom>
          <a:noFill/>
          <a:ln w="3492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2998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EFCBE-B68B-F1A3-7376-D084300CF510}"/>
              </a:ext>
            </a:extLst>
          </p:cNvPr>
          <p:cNvSpPr>
            <a:spLocks noGrp="1"/>
          </p:cNvSpPr>
          <p:nvPr>
            <p:ph type="title"/>
          </p:nvPr>
        </p:nvSpPr>
        <p:spPr/>
        <p:txBody>
          <a:bodyPr/>
          <a:lstStyle/>
          <a:p>
            <a:r>
              <a:rPr lang="en-US" dirty="0"/>
              <a:t>Making Connections</a:t>
            </a:r>
          </a:p>
        </p:txBody>
      </p:sp>
      <p:sp>
        <p:nvSpPr>
          <p:cNvPr id="3" name="Content Placeholder 2">
            <a:extLst>
              <a:ext uri="{FF2B5EF4-FFF2-40B4-BE49-F238E27FC236}">
                <a16:creationId xmlns:a16="http://schemas.microsoft.com/office/drawing/2014/main" id="{E79E7B44-8B60-A466-638E-4A47B9BC9B56}"/>
              </a:ext>
            </a:extLst>
          </p:cNvPr>
          <p:cNvSpPr>
            <a:spLocks noGrp="1"/>
          </p:cNvSpPr>
          <p:nvPr>
            <p:ph idx="1"/>
          </p:nvPr>
        </p:nvSpPr>
        <p:spPr>
          <a:xfrm>
            <a:off x="8040757" y="1811323"/>
            <a:ext cx="3776869" cy="4358530"/>
          </a:xfrm>
        </p:spPr>
        <p:txBody>
          <a:bodyPr>
            <a:normAutofit/>
          </a:bodyPr>
          <a:lstStyle/>
          <a:p>
            <a:pPr marL="0" indent="0">
              <a:lnSpc>
                <a:spcPct val="100000"/>
              </a:lnSpc>
              <a:buNone/>
            </a:pPr>
            <a:r>
              <a:rPr lang="en-US" sz="1800" dirty="0">
                <a:latin typeface="+mn-lt"/>
              </a:rPr>
              <a:t>One last Google search helps us find our very own Pradeep Sharma.</a:t>
            </a:r>
          </a:p>
          <a:p>
            <a:pPr marL="0" indent="0">
              <a:lnSpc>
                <a:spcPct val="100000"/>
              </a:lnSpc>
              <a:buNone/>
            </a:pPr>
            <a:r>
              <a:rPr lang="en-US" sz="1800" dirty="0">
                <a:latin typeface="+mn-lt"/>
              </a:rPr>
              <a:t>Several contact details for Pradeep are on his LinkedIn page, but even without an email address we can see on the Prowess Website that </a:t>
            </a:r>
            <a:r>
              <a:rPr lang="en-US" sz="1800" dirty="0">
                <a:latin typeface="+mn-lt"/>
                <a:hlinkClick r:id="rId2"/>
              </a:rPr>
              <a:t>info@prowessconsulting.com</a:t>
            </a:r>
            <a:r>
              <a:rPr lang="en-US" sz="1800" dirty="0">
                <a:latin typeface="+mn-lt"/>
              </a:rPr>
              <a:t> is offered as a contact address.</a:t>
            </a:r>
          </a:p>
          <a:p>
            <a:pPr marL="0" indent="0">
              <a:lnSpc>
                <a:spcPct val="100000"/>
              </a:lnSpc>
              <a:buNone/>
            </a:pPr>
            <a:r>
              <a:rPr lang="en-US" sz="1800" dirty="0">
                <a:latin typeface="+mn-lt"/>
              </a:rPr>
              <a:t>From here, we can just guess that </a:t>
            </a:r>
            <a:r>
              <a:rPr lang="en-US" sz="1800" dirty="0">
                <a:latin typeface="+mn-lt"/>
                <a:hlinkClick r:id="rId3"/>
              </a:rPr>
              <a:t>Pradeep.Sharma@prowessconsulting.com</a:t>
            </a:r>
            <a:r>
              <a:rPr lang="en-US" sz="1800" dirty="0">
                <a:latin typeface="+mn-lt"/>
              </a:rPr>
              <a:t> is a likely contact point.</a:t>
            </a:r>
          </a:p>
        </p:txBody>
      </p:sp>
      <p:sp>
        <p:nvSpPr>
          <p:cNvPr id="4" name="Footer Placeholder 3">
            <a:extLst>
              <a:ext uri="{FF2B5EF4-FFF2-40B4-BE49-F238E27FC236}">
                <a16:creationId xmlns:a16="http://schemas.microsoft.com/office/drawing/2014/main" id="{DDB94CDC-571B-BF73-6E9D-6F275051520D}"/>
              </a:ext>
            </a:extLst>
          </p:cNvPr>
          <p:cNvSpPr>
            <a:spLocks noGrp="1"/>
          </p:cNvSpPr>
          <p:nvPr>
            <p:ph type="ftr" sz="quarter" idx="11"/>
          </p:nvPr>
        </p:nvSpPr>
        <p:spPr/>
        <p:txBody>
          <a:bodyPr/>
          <a:lstStyle/>
          <a:p>
            <a:r>
              <a:rPr lang="en-US"/>
              <a:t>Proprietary and Confidential</a:t>
            </a:r>
          </a:p>
        </p:txBody>
      </p:sp>
      <p:pic>
        <p:nvPicPr>
          <p:cNvPr id="6" name="Picture 5">
            <a:extLst>
              <a:ext uri="{FF2B5EF4-FFF2-40B4-BE49-F238E27FC236}">
                <a16:creationId xmlns:a16="http://schemas.microsoft.com/office/drawing/2014/main" id="{19BF4C8F-8F0E-90A5-A340-17E953FEA8CC}"/>
              </a:ext>
            </a:extLst>
          </p:cNvPr>
          <p:cNvPicPr>
            <a:picLocks noChangeAspect="1"/>
          </p:cNvPicPr>
          <p:nvPr/>
        </p:nvPicPr>
        <p:blipFill>
          <a:blip r:embed="rId4"/>
          <a:stretch>
            <a:fillRect/>
          </a:stretch>
        </p:blipFill>
        <p:spPr>
          <a:xfrm>
            <a:off x="550439" y="1624825"/>
            <a:ext cx="7410379" cy="4358531"/>
          </a:xfrm>
          <a:prstGeom prst="rect">
            <a:avLst/>
          </a:prstGeom>
        </p:spPr>
      </p:pic>
      <p:sp>
        <p:nvSpPr>
          <p:cNvPr id="7" name="Rectangle 6">
            <a:extLst>
              <a:ext uri="{FF2B5EF4-FFF2-40B4-BE49-F238E27FC236}">
                <a16:creationId xmlns:a16="http://schemas.microsoft.com/office/drawing/2014/main" id="{4CC04B58-4D7C-C065-73E5-627458975AEC}"/>
              </a:ext>
            </a:extLst>
          </p:cNvPr>
          <p:cNvSpPr/>
          <p:nvPr/>
        </p:nvSpPr>
        <p:spPr>
          <a:xfrm>
            <a:off x="690536" y="1690688"/>
            <a:ext cx="2996881" cy="390010"/>
          </a:xfrm>
          <a:prstGeom prst="rect">
            <a:avLst/>
          </a:prstGeom>
          <a:noFill/>
          <a:ln w="3492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82D484F-461B-9DBD-2085-4A00D267D4F8}"/>
              </a:ext>
            </a:extLst>
          </p:cNvPr>
          <p:cNvSpPr/>
          <p:nvPr/>
        </p:nvSpPr>
        <p:spPr>
          <a:xfrm>
            <a:off x="2065450" y="3145393"/>
            <a:ext cx="3222167" cy="390010"/>
          </a:xfrm>
          <a:prstGeom prst="rect">
            <a:avLst/>
          </a:prstGeom>
          <a:noFill/>
          <a:ln w="3492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333B504-CB6D-9730-FC5F-6A74A4E14E93}"/>
              </a:ext>
            </a:extLst>
          </p:cNvPr>
          <p:cNvSpPr/>
          <p:nvPr/>
        </p:nvSpPr>
        <p:spPr>
          <a:xfrm>
            <a:off x="2757187" y="5447001"/>
            <a:ext cx="3338813" cy="390010"/>
          </a:xfrm>
          <a:prstGeom prst="rect">
            <a:avLst/>
          </a:prstGeom>
          <a:noFill/>
          <a:ln w="3492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0866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B18C-F5D9-7564-F8D5-7428D1D9CF5C}"/>
              </a:ext>
            </a:extLst>
          </p:cNvPr>
          <p:cNvSpPr>
            <a:spLocks noGrp="1"/>
          </p:cNvSpPr>
          <p:nvPr>
            <p:ph type="title"/>
          </p:nvPr>
        </p:nvSpPr>
        <p:spPr/>
        <p:txBody>
          <a:bodyPr/>
          <a:lstStyle/>
          <a:p>
            <a:r>
              <a:rPr lang="en-US" dirty="0"/>
              <a:t>Putting it Together: Spear-Phishing Example</a:t>
            </a:r>
          </a:p>
        </p:txBody>
      </p:sp>
      <p:sp>
        <p:nvSpPr>
          <p:cNvPr id="3" name="Content Placeholder 2">
            <a:extLst>
              <a:ext uri="{FF2B5EF4-FFF2-40B4-BE49-F238E27FC236}">
                <a16:creationId xmlns:a16="http://schemas.microsoft.com/office/drawing/2014/main" id="{D8AFAF07-20B1-9F82-B93D-E761EEF1C518}"/>
              </a:ext>
            </a:extLst>
          </p:cNvPr>
          <p:cNvSpPr>
            <a:spLocks noGrp="1"/>
          </p:cNvSpPr>
          <p:nvPr>
            <p:ph idx="1"/>
          </p:nvPr>
        </p:nvSpPr>
        <p:spPr>
          <a:xfrm>
            <a:off x="838200" y="1502704"/>
            <a:ext cx="10515600" cy="4187549"/>
          </a:xfrm>
        </p:spPr>
        <p:txBody>
          <a:bodyPr>
            <a:normAutofit lnSpcReduction="10000"/>
          </a:bodyPr>
          <a:lstStyle/>
          <a:p>
            <a:pPr marL="0" indent="0">
              <a:lnSpc>
                <a:spcPct val="110000"/>
              </a:lnSpc>
              <a:buNone/>
            </a:pPr>
            <a:r>
              <a:rPr lang="en-US" sz="1800" b="1" dirty="0">
                <a:latin typeface="+mn-lt"/>
              </a:rPr>
              <a:t>Partnership inquiry: PowerEdge AI infrastructure piece</a:t>
            </a:r>
          </a:p>
          <a:p>
            <a:pPr marL="0" indent="0">
              <a:lnSpc>
                <a:spcPct val="110000"/>
              </a:lnSpc>
              <a:buNone/>
            </a:pPr>
            <a:r>
              <a:rPr lang="en-US" sz="1800" dirty="0">
                <a:latin typeface="+mn-lt"/>
              </a:rPr>
              <a:t>Hi Pradeep,</a:t>
            </a:r>
          </a:p>
          <a:p>
            <a:pPr marL="0" indent="0">
              <a:lnSpc>
                <a:spcPct val="110000"/>
              </a:lnSpc>
              <a:buNone/>
            </a:pPr>
            <a:r>
              <a:rPr lang="en-US" sz="1800" dirty="0">
                <a:latin typeface="+mn-lt"/>
              </a:rPr>
              <a:t>Rachel </a:t>
            </a:r>
            <a:r>
              <a:rPr lang="en-US" sz="1800" dirty="0" err="1">
                <a:latin typeface="+mn-lt"/>
              </a:rPr>
              <a:t>Ehlis</a:t>
            </a:r>
            <a:r>
              <a:rPr lang="en-US" sz="1800" dirty="0">
                <a:latin typeface="+mn-lt"/>
              </a:rPr>
              <a:t> suggested I get in touch, and mentioned Prowess would be a great fit for something we're putting together. We're </a:t>
            </a:r>
            <a:r>
              <a:rPr lang="en-US" sz="1800" dirty="0" err="1">
                <a:latin typeface="+mn-lt"/>
              </a:rPr>
              <a:t>Csquare</a:t>
            </a:r>
            <a:r>
              <a:rPr lang="en-US" sz="1800" dirty="0">
                <a:latin typeface="+mn-lt"/>
              </a:rPr>
              <a:t> (you might know us as </a:t>
            </a:r>
            <a:r>
              <a:rPr lang="en-US" sz="1800" dirty="0" err="1">
                <a:latin typeface="+mn-lt"/>
              </a:rPr>
              <a:t>Centersquare</a:t>
            </a:r>
            <a:r>
              <a:rPr lang="en-US" sz="1800" dirty="0">
                <a:latin typeface="+mn-lt"/>
              </a:rPr>
              <a:t>, we rebranded earlier this year). We operate data centers in the Seattle region and we're working with Dell on a joint content piece about PowerEdge deployments for AI workloads. I came across your R770 white paper and thought your team's perspective would be a great addition. We're looking for partners who've done real implementation work rather than just vendor talking points. I've attached a brief overview of the project and what involvement would look like. Would love to find 15 minutes to chat if this sounds relevant.</a:t>
            </a:r>
          </a:p>
          <a:p>
            <a:pPr marL="0" indent="0">
              <a:lnSpc>
                <a:spcPct val="110000"/>
              </a:lnSpc>
              <a:buNone/>
            </a:pPr>
            <a:r>
              <a:rPr lang="en-US" sz="1800" dirty="0">
                <a:latin typeface="+mn-lt"/>
              </a:rPr>
              <a:t>Best,</a:t>
            </a:r>
          </a:p>
          <a:p>
            <a:pPr marL="0" indent="0">
              <a:lnSpc>
                <a:spcPct val="110000"/>
              </a:lnSpc>
              <a:buNone/>
            </a:pPr>
            <a:r>
              <a:rPr lang="en-US" sz="1800" dirty="0">
                <a:latin typeface="+mn-lt"/>
              </a:rPr>
              <a:t>Marcus Chen</a:t>
            </a:r>
          </a:p>
          <a:p>
            <a:pPr marL="0" indent="0">
              <a:lnSpc>
                <a:spcPct val="110000"/>
              </a:lnSpc>
              <a:buNone/>
            </a:pPr>
            <a:r>
              <a:rPr lang="en-US" sz="1800" dirty="0">
                <a:latin typeface="+mn-lt"/>
              </a:rPr>
              <a:t>Partner Development, </a:t>
            </a:r>
            <a:r>
              <a:rPr lang="en-US" sz="1800" dirty="0" err="1">
                <a:latin typeface="+mn-lt"/>
              </a:rPr>
              <a:t>Csquare</a:t>
            </a:r>
            <a:endParaRPr lang="en-US" sz="1800" dirty="0">
              <a:latin typeface="+mn-lt"/>
            </a:endParaRPr>
          </a:p>
        </p:txBody>
      </p:sp>
      <p:sp>
        <p:nvSpPr>
          <p:cNvPr id="4" name="Footer Placeholder 3">
            <a:extLst>
              <a:ext uri="{FF2B5EF4-FFF2-40B4-BE49-F238E27FC236}">
                <a16:creationId xmlns:a16="http://schemas.microsoft.com/office/drawing/2014/main" id="{322A972F-9079-A91B-E9D8-908E312F71C3}"/>
              </a:ext>
            </a:extLst>
          </p:cNvPr>
          <p:cNvSpPr>
            <a:spLocks noGrp="1"/>
          </p:cNvSpPr>
          <p:nvPr>
            <p:ph type="ftr" sz="quarter" idx="11"/>
          </p:nvPr>
        </p:nvSpPr>
        <p:spPr/>
        <p:txBody>
          <a:bodyPr/>
          <a:lstStyle/>
          <a:p>
            <a:r>
              <a:rPr lang="en-US" dirty="0"/>
              <a:t>Proprietary and Confidential</a:t>
            </a:r>
          </a:p>
        </p:txBody>
      </p:sp>
      <p:sp>
        <p:nvSpPr>
          <p:cNvPr id="11" name="TextBox 10">
            <a:extLst>
              <a:ext uri="{FF2B5EF4-FFF2-40B4-BE49-F238E27FC236}">
                <a16:creationId xmlns:a16="http://schemas.microsoft.com/office/drawing/2014/main" id="{DC00D566-2A07-325A-BC89-5B60644F79CD}"/>
              </a:ext>
            </a:extLst>
          </p:cNvPr>
          <p:cNvSpPr txBox="1"/>
          <p:nvPr/>
        </p:nvSpPr>
        <p:spPr>
          <a:xfrm>
            <a:off x="838201" y="5685882"/>
            <a:ext cx="4538870" cy="369332"/>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dirty="0"/>
              <a:t>Datacenters for AI with Dell Outline.pdf</a:t>
            </a:r>
          </a:p>
        </p:txBody>
      </p:sp>
      <p:pic>
        <p:nvPicPr>
          <p:cNvPr id="2056" name="Picture 8" descr="Pdf Icons - PNG &amp; Vector - Free Icons and PNG Backgrounds">
            <a:extLst>
              <a:ext uri="{FF2B5EF4-FFF2-40B4-BE49-F238E27FC236}">
                <a16:creationId xmlns:a16="http://schemas.microsoft.com/office/drawing/2014/main" id="{ABD1029C-673D-931E-1F6E-8FFCF2B513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279" y="5549814"/>
            <a:ext cx="520558" cy="645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5806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BC996-D908-35FB-28C0-DBD591300A95}"/>
              </a:ext>
            </a:extLst>
          </p:cNvPr>
          <p:cNvSpPr>
            <a:spLocks noGrp="1"/>
          </p:cNvSpPr>
          <p:nvPr>
            <p:ph type="title"/>
          </p:nvPr>
        </p:nvSpPr>
        <p:spPr/>
        <p:txBody>
          <a:bodyPr/>
          <a:lstStyle/>
          <a:p>
            <a:r>
              <a:rPr lang="en-US" dirty="0"/>
              <a:t>What Should We Actually Do?</a:t>
            </a:r>
          </a:p>
        </p:txBody>
      </p:sp>
      <p:sp>
        <p:nvSpPr>
          <p:cNvPr id="3" name="Content Placeholder 2">
            <a:extLst>
              <a:ext uri="{FF2B5EF4-FFF2-40B4-BE49-F238E27FC236}">
                <a16:creationId xmlns:a16="http://schemas.microsoft.com/office/drawing/2014/main" id="{74FC4E51-6148-B5D8-97D0-0C91E2C167DA}"/>
              </a:ext>
            </a:extLst>
          </p:cNvPr>
          <p:cNvSpPr>
            <a:spLocks noGrp="1"/>
          </p:cNvSpPr>
          <p:nvPr>
            <p:ph idx="1"/>
          </p:nvPr>
        </p:nvSpPr>
        <p:spPr>
          <a:xfrm>
            <a:off x="838200" y="1610140"/>
            <a:ext cx="10515600" cy="4452730"/>
          </a:xfrm>
        </p:spPr>
        <p:txBody>
          <a:bodyPr>
            <a:normAutofit lnSpcReduction="10000"/>
          </a:bodyPr>
          <a:lstStyle/>
          <a:p>
            <a:pPr marL="0" indent="0">
              <a:lnSpc>
                <a:spcPct val="110000"/>
              </a:lnSpc>
              <a:buNone/>
            </a:pPr>
            <a:r>
              <a:rPr lang="en-US" sz="1600" dirty="0">
                <a:latin typeface="+mn-lt"/>
              </a:rPr>
              <a:t>So what’s the best course of action here? This email is potentially harmless and legitimate, but perhaps also unexpected and surprising in some way.</a:t>
            </a:r>
          </a:p>
          <a:p>
            <a:pPr marL="0" indent="0">
              <a:buNone/>
            </a:pPr>
            <a:r>
              <a:rPr lang="en-US" sz="1600" dirty="0">
                <a:latin typeface="+mn-lt"/>
              </a:rPr>
              <a:t>What’s the best course of action?</a:t>
            </a:r>
          </a:p>
          <a:p>
            <a:pPr marL="342900" indent="-342900">
              <a:buAutoNum type="arabicPeriod"/>
            </a:pPr>
            <a:r>
              <a:rPr lang="en-US" sz="1600" b="1" dirty="0">
                <a:latin typeface="+mn-lt"/>
              </a:rPr>
              <a:t>Don’t open the attachment.</a:t>
            </a:r>
          </a:p>
          <a:p>
            <a:pPr marL="742950" lvl="1" indent="-342900"/>
            <a:r>
              <a:rPr lang="en-US" sz="1600" dirty="0">
                <a:latin typeface="+mn-lt"/>
              </a:rPr>
              <a:t>Reading the email is harmless. The </a:t>
            </a:r>
            <a:r>
              <a:rPr lang="en-US" sz="1600" i="1" dirty="0">
                <a:latin typeface="+mn-lt"/>
              </a:rPr>
              <a:t>email</a:t>
            </a:r>
            <a:r>
              <a:rPr lang="en-US" sz="1600" dirty="0">
                <a:latin typeface="+mn-lt"/>
              </a:rPr>
              <a:t> isn’t</a:t>
            </a:r>
            <a:r>
              <a:rPr lang="en-US" sz="1600" i="1" dirty="0">
                <a:latin typeface="+mn-lt"/>
              </a:rPr>
              <a:t> </a:t>
            </a:r>
            <a:r>
              <a:rPr lang="en-US" sz="1600" dirty="0">
                <a:latin typeface="+mn-lt"/>
              </a:rPr>
              <a:t>the threat. Social Engineering requires us to perform some kind of </a:t>
            </a:r>
            <a:r>
              <a:rPr lang="en-US" sz="1600" i="1" dirty="0">
                <a:latin typeface="+mn-lt"/>
              </a:rPr>
              <a:t>action</a:t>
            </a:r>
            <a:r>
              <a:rPr lang="en-US" sz="1600" dirty="0">
                <a:latin typeface="+mn-lt"/>
              </a:rPr>
              <a:t> that compromises security or provides access. It’s the action you may potentially take that causes the breach.</a:t>
            </a:r>
          </a:p>
          <a:p>
            <a:pPr marL="742950" lvl="1" indent="-342900"/>
            <a:r>
              <a:rPr lang="en-US" sz="1600" dirty="0">
                <a:latin typeface="+mn-lt"/>
              </a:rPr>
              <a:t>Send a message to the IT Team if you feel any suspicion. They have tools to check attachments safely.</a:t>
            </a:r>
          </a:p>
          <a:p>
            <a:pPr marL="342900" indent="-342900">
              <a:buAutoNum type="arabicPeriod"/>
            </a:pPr>
            <a:r>
              <a:rPr lang="en-US" sz="1600" b="1" dirty="0">
                <a:latin typeface="+mn-lt"/>
              </a:rPr>
              <a:t>Ask “does this make sense?”</a:t>
            </a:r>
          </a:p>
          <a:p>
            <a:pPr marL="742950" lvl="1" indent="-342900"/>
            <a:r>
              <a:rPr lang="en-US" sz="1600" dirty="0">
                <a:latin typeface="+mn-lt"/>
              </a:rPr>
              <a:t>Do you have a contact at </a:t>
            </a:r>
            <a:r>
              <a:rPr lang="en-US" sz="1600" dirty="0" err="1">
                <a:latin typeface="+mn-lt"/>
              </a:rPr>
              <a:t>Csquare</a:t>
            </a:r>
            <a:r>
              <a:rPr lang="en-US" sz="1600" dirty="0">
                <a:latin typeface="+mn-lt"/>
              </a:rPr>
              <a:t> or is this totally cold? Do you know Rachel? Is there someone at Prowess connections to Dell who may know Rachel to validate this story? Do we normally get requests like this, and would they come to you personally? </a:t>
            </a:r>
          </a:p>
          <a:p>
            <a:pPr marL="342900" indent="-342900">
              <a:buFont typeface="+mj-lt"/>
              <a:buAutoNum type="arabicPeriod"/>
            </a:pPr>
            <a:r>
              <a:rPr lang="en-US" sz="1600" b="1" dirty="0">
                <a:latin typeface="+mn-lt"/>
              </a:rPr>
              <a:t>Initiate verification with a trusted alternative channel. </a:t>
            </a:r>
          </a:p>
          <a:p>
            <a:pPr marL="742950" lvl="1" indent="-342900"/>
            <a:r>
              <a:rPr lang="en-US" sz="1600" dirty="0">
                <a:latin typeface="+mn-lt"/>
              </a:rPr>
              <a:t>Is “Marcus Chen” really a person? </a:t>
            </a:r>
            <a:r>
              <a:rPr lang="en-US" sz="1600" b="1" i="1" dirty="0">
                <a:latin typeface="+mn-lt"/>
              </a:rPr>
              <a:t>Without using contact details from the email</a:t>
            </a:r>
            <a:r>
              <a:rPr lang="en-US" sz="1600" dirty="0">
                <a:latin typeface="+mn-lt"/>
              </a:rPr>
              <a:t>, look up </a:t>
            </a:r>
            <a:r>
              <a:rPr lang="en-US" sz="1600" dirty="0" err="1">
                <a:latin typeface="+mn-lt"/>
              </a:rPr>
              <a:t>Csquare</a:t>
            </a:r>
            <a:r>
              <a:rPr lang="en-US" sz="1600" dirty="0">
                <a:latin typeface="+mn-lt"/>
              </a:rPr>
              <a:t> and call their Seattle office. Ask to be connected to Marcus Chen. If the ask is legitimate, they won’t mind anyway.</a:t>
            </a:r>
          </a:p>
        </p:txBody>
      </p:sp>
      <p:sp>
        <p:nvSpPr>
          <p:cNvPr id="4" name="Footer Placeholder 3">
            <a:extLst>
              <a:ext uri="{FF2B5EF4-FFF2-40B4-BE49-F238E27FC236}">
                <a16:creationId xmlns:a16="http://schemas.microsoft.com/office/drawing/2014/main" id="{3B6C40F6-BE91-C739-D56C-5E875276848D}"/>
              </a:ext>
            </a:extLst>
          </p:cNvPr>
          <p:cNvSpPr>
            <a:spLocks noGrp="1"/>
          </p:cNvSpPr>
          <p:nvPr>
            <p:ph type="ftr" sz="quarter" idx="11"/>
          </p:nvPr>
        </p:nvSpPr>
        <p:spPr/>
        <p:txBody>
          <a:bodyPr/>
          <a:lstStyle/>
          <a:p>
            <a:r>
              <a:rPr lang="en-US" dirty="0"/>
              <a:t>Proprietary and Confidential</a:t>
            </a:r>
          </a:p>
        </p:txBody>
      </p:sp>
    </p:spTree>
    <p:extLst>
      <p:ext uri="{BB962C8B-B14F-4D97-AF65-F5344CB8AC3E}">
        <p14:creationId xmlns:p14="http://schemas.microsoft.com/office/powerpoint/2010/main" val="2066577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22596-C551-11BD-0A7B-16185085D5EB}"/>
              </a:ext>
            </a:extLst>
          </p:cNvPr>
          <p:cNvSpPr>
            <a:spLocks noGrp="1"/>
          </p:cNvSpPr>
          <p:nvPr>
            <p:ph type="title"/>
          </p:nvPr>
        </p:nvSpPr>
        <p:spPr/>
        <p:txBody>
          <a:bodyPr/>
          <a:lstStyle/>
          <a:p>
            <a:r>
              <a:rPr lang="en-US" dirty="0"/>
              <a:t>Your Digital Footprint</a:t>
            </a:r>
          </a:p>
        </p:txBody>
      </p:sp>
      <p:sp>
        <p:nvSpPr>
          <p:cNvPr id="3" name="Content Placeholder 2">
            <a:extLst>
              <a:ext uri="{FF2B5EF4-FFF2-40B4-BE49-F238E27FC236}">
                <a16:creationId xmlns:a16="http://schemas.microsoft.com/office/drawing/2014/main" id="{81E4EDA7-9C20-DA04-2B6D-3BF7883240A2}"/>
              </a:ext>
            </a:extLst>
          </p:cNvPr>
          <p:cNvSpPr>
            <a:spLocks noGrp="1"/>
          </p:cNvSpPr>
          <p:nvPr>
            <p:ph idx="1"/>
          </p:nvPr>
        </p:nvSpPr>
        <p:spPr>
          <a:xfrm>
            <a:off x="838200" y="1825624"/>
            <a:ext cx="10515600" cy="4048401"/>
          </a:xfrm>
        </p:spPr>
        <p:txBody>
          <a:bodyPr>
            <a:normAutofit lnSpcReduction="10000"/>
          </a:bodyPr>
          <a:lstStyle/>
          <a:p>
            <a:pPr marL="0" indent="0">
              <a:buNone/>
            </a:pPr>
            <a:r>
              <a:rPr lang="en-US" sz="1600" dirty="0">
                <a:latin typeface="+mn-lt"/>
              </a:rPr>
              <a:t>Assume everything available publicly about you is information that everyone can know</a:t>
            </a:r>
          </a:p>
          <a:p>
            <a:pPr marL="0" indent="0">
              <a:buNone/>
            </a:pPr>
            <a:r>
              <a:rPr lang="en-US" sz="1600" dirty="0">
                <a:latin typeface="+mn-lt"/>
              </a:rPr>
              <a:t>Remove unnecessary online details if you aren’t comfortable with everyone knowing them</a:t>
            </a:r>
          </a:p>
          <a:p>
            <a:pPr marL="0" indent="0">
              <a:buNone/>
            </a:pPr>
            <a:r>
              <a:rPr lang="en-US" sz="1600" b="1" dirty="0">
                <a:latin typeface="+mn-lt"/>
              </a:rPr>
              <a:t>What attackers harvest</a:t>
            </a:r>
          </a:p>
          <a:p>
            <a:r>
              <a:rPr lang="en-US" sz="1600" dirty="0">
                <a:latin typeface="+mn-lt"/>
              </a:rPr>
              <a:t>LinkedIn profiles, social media, conference bios, company websites, and public records all provide material for crafting personalized attacks</a:t>
            </a:r>
          </a:p>
          <a:p>
            <a:pPr marL="0" indent="0">
              <a:buNone/>
            </a:pPr>
            <a:r>
              <a:rPr lang="en-US" sz="1600" b="1" dirty="0">
                <a:latin typeface="+mn-lt"/>
              </a:rPr>
              <a:t>Think before you share</a:t>
            </a:r>
          </a:p>
          <a:p>
            <a:r>
              <a:rPr lang="en-US" sz="1600" dirty="0">
                <a:latin typeface="+mn-lt"/>
              </a:rPr>
              <a:t>Be selective about publishing: job titles, project names, org structure, travel plans, and personal contact details</a:t>
            </a:r>
          </a:p>
          <a:p>
            <a:pPr marL="0" indent="0">
              <a:buNone/>
            </a:pPr>
            <a:r>
              <a:rPr lang="en-US" sz="1600" b="1" dirty="0">
                <a:latin typeface="+mn-lt"/>
              </a:rPr>
              <a:t>Periodically Google yourself</a:t>
            </a:r>
          </a:p>
          <a:p>
            <a:r>
              <a:rPr lang="en-US" sz="1600" dirty="0">
                <a:latin typeface="+mn-lt"/>
              </a:rPr>
              <a:t>Know what information is publicly visible about you and take steps to remove or limit what you’re not comfortable with</a:t>
            </a:r>
          </a:p>
        </p:txBody>
      </p:sp>
      <p:sp>
        <p:nvSpPr>
          <p:cNvPr id="4" name="Footer Placeholder 3">
            <a:extLst>
              <a:ext uri="{FF2B5EF4-FFF2-40B4-BE49-F238E27FC236}">
                <a16:creationId xmlns:a16="http://schemas.microsoft.com/office/drawing/2014/main" id="{21F30C11-B568-17EC-56CA-02EB1B2E3CDC}"/>
              </a:ext>
            </a:extLst>
          </p:cNvPr>
          <p:cNvSpPr>
            <a:spLocks noGrp="1"/>
          </p:cNvSpPr>
          <p:nvPr>
            <p:ph type="ftr" sz="quarter" idx="11"/>
          </p:nvPr>
        </p:nvSpPr>
        <p:spPr/>
        <p:txBody>
          <a:bodyPr/>
          <a:lstStyle/>
          <a:p>
            <a:r>
              <a:rPr lang="en-US"/>
              <a:t>Proprietary and Confidential</a:t>
            </a:r>
          </a:p>
        </p:txBody>
      </p:sp>
    </p:spTree>
    <p:extLst>
      <p:ext uri="{BB962C8B-B14F-4D97-AF65-F5344CB8AC3E}">
        <p14:creationId xmlns:p14="http://schemas.microsoft.com/office/powerpoint/2010/main" val="1023417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237DC-236E-547E-4961-89C1885A07A0}"/>
              </a:ext>
            </a:extLst>
          </p:cNvPr>
          <p:cNvSpPr>
            <a:spLocks noGrp="1"/>
          </p:cNvSpPr>
          <p:nvPr>
            <p:ph type="title"/>
          </p:nvPr>
        </p:nvSpPr>
        <p:spPr/>
        <p:txBody>
          <a:bodyPr/>
          <a:lstStyle/>
          <a:p>
            <a:r>
              <a:rPr lang="en-US" dirty="0"/>
              <a:t>Helpdesk and Incident Reporting is Crucial</a:t>
            </a:r>
          </a:p>
        </p:txBody>
      </p:sp>
      <p:sp>
        <p:nvSpPr>
          <p:cNvPr id="3" name="Content Placeholder 2">
            <a:extLst>
              <a:ext uri="{FF2B5EF4-FFF2-40B4-BE49-F238E27FC236}">
                <a16:creationId xmlns:a16="http://schemas.microsoft.com/office/drawing/2014/main" id="{D11A3DED-927A-A00B-ED02-68BB572D0271}"/>
              </a:ext>
            </a:extLst>
          </p:cNvPr>
          <p:cNvSpPr>
            <a:spLocks noGrp="1"/>
          </p:cNvSpPr>
          <p:nvPr>
            <p:ph idx="1"/>
          </p:nvPr>
        </p:nvSpPr>
        <p:spPr/>
        <p:txBody>
          <a:bodyPr vert="horz" lIns="91440" tIns="45720" rIns="91440" bIns="45720" rtlCol="0" anchor="t">
            <a:normAutofit lnSpcReduction="10000"/>
          </a:bodyPr>
          <a:lstStyle/>
          <a:p>
            <a:r>
              <a:rPr lang="en-US" sz="1800" dirty="0">
                <a:latin typeface="+mn-lt"/>
              </a:rPr>
              <a:t>As conventional attack methods become more difficult to compromise, helpdesk and IT teams are increasingly targeted by social engineering themselves</a:t>
            </a:r>
          </a:p>
          <a:p>
            <a:r>
              <a:rPr lang="en-US" sz="1800" dirty="0">
                <a:latin typeface="+mn-lt"/>
                <a:ea typeface="Roboto Light"/>
              </a:rPr>
              <a:t>Therefore, it’s important to follow IT protocols and procedures so that a culture of trust and verification can be established</a:t>
            </a:r>
            <a:endParaRPr lang="en-US" sz="1800" dirty="0">
              <a:latin typeface="+mn-lt"/>
              <a:ea typeface="Roboto Light"/>
              <a:cs typeface="Calibri"/>
            </a:endParaRPr>
          </a:p>
          <a:p>
            <a:r>
              <a:rPr lang="en-US" sz="1800" dirty="0">
                <a:latin typeface="+mn-lt"/>
                <a:ea typeface="Roboto Light"/>
              </a:rPr>
              <a:t>If you suspect a data breach has occurred, report it! We’re not going to punish honest mistakes, and compromises can be corrected best when reported as early as possible</a:t>
            </a:r>
            <a:endParaRPr lang="en-US" sz="1800" dirty="0">
              <a:latin typeface="+mn-lt"/>
              <a:ea typeface="Roboto Light"/>
              <a:cs typeface="Calibri"/>
            </a:endParaRPr>
          </a:p>
          <a:p>
            <a:r>
              <a:rPr lang="en-US" sz="1800" dirty="0">
                <a:latin typeface="+mn-lt"/>
              </a:rPr>
              <a:t>Use official channels for reporting incidents (Teams, </a:t>
            </a:r>
            <a:r>
              <a:rPr lang="en-US" sz="1800" dirty="0" err="1">
                <a:latin typeface="+mn-lt"/>
              </a:rPr>
              <a:t>Freshservice</a:t>
            </a:r>
            <a:r>
              <a:rPr lang="en-US" sz="1800" dirty="0">
                <a:latin typeface="+mn-lt"/>
              </a:rPr>
              <a:t>, IT Support email address)</a:t>
            </a:r>
          </a:p>
        </p:txBody>
      </p:sp>
      <p:sp>
        <p:nvSpPr>
          <p:cNvPr id="4" name="Footer Placeholder 3">
            <a:extLst>
              <a:ext uri="{FF2B5EF4-FFF2-40B4-BE49-F238E27FC236}">
                <a16:creationId xmlns:a16="http://schemas.microsoft.com/office/drawing/2014/main" id="{FDF79C3A-C75D-D801-E53C-2408048DA07E}"/>
              </a:ext>
            </a:extLst>
          </p:cNvPr>
          <p:cNvSpPr>
            <a:spLocks noGrp="1"/>
          </p:cNvSpPr>
          <p:nvPr>
            <p:ph type="ftr" sz="quarter" idx="11"/>
          </p:nvPr>
        </p:nvSpPr>
        <p:spPr/>
        <p:txBody>
          <a:bodyPr/>
          <a:lstStyle/>
          <a:p>
            <a:r>
              <a:rPr lang="en-US"/>
              <a:t>Proprietary and Confidential</a:t>
            </a:r>
          </a:p>
        </p:txBody>
      </p:sp>
    </p:spTree>
    <p:extLst>
      <p:ext uri="{BB962C8B-B14F-4D97-AF65-F5344CB8AC3E}">
        <p14:creationId xmlns:p14="http://schemas.microsoft.com/office/powerpoint/2010/main" val="3716392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A2E6D-13E4-EFEB-99AD-FAF50BE0E939}"/>
              </a:ext>
            </a:extLst>
          </p:cNvPr>
          <p:cNvSpPr>
            <a:spLocks noGrp="1"/>
          </p:cNvSpPr>
          <p:nvPr>
            <p:ph type="title"/>
          </p:nvPr>
        </p:nvSpPr>
        <p:spPr/>
        <p:txBody>
          <a:bodyPr/>
          <a:lstStyle/>
          <a:p>
            <a:r>
              <a:rPr lang="en-US" dirty="0"/>
              <a:t>Passwords: Why the Old Rules Failed</a:t>
            </a:r>
          </a:p>
        </p:txBody>
      </p:sp>
      <p:sp>
        <p:nvSpPr>
          <p:cNvPr id="3" name="Content Placeholder 2">
            <a:extLst>
              <a:ext uri="{FF2B5EF4-FFF2-40B4-BE49-F238E27FC236}">
                <a16:creationId xmlns:a16="http://schemas.microsoft.com/office/drawing/2014/main" id="{E981D44A-AF4D-F463-5E7E-3203C7F41B8D}"/>
              </a:ext>
            </a:extLst>
          </p:cNvPr>
          <p:cNvSpPr>
            <a:spLocks noGrp="1"/>
          </p:cNvSpPr>
          <p:nvPr>
            <p:ph idx="1"/>
          </p:nvPr>
        </p:nvSpPr>
        <p:spPr>
          <a:xfrm>
            <a:off x="838200" y="1525498"/>
            <a:ext cx="10515600" cy="534804"/>
          </a:xfrm>
        </p:spPr>
        <p:txBody>
          <a:bodyPr>
            <a:normAutofit/>
          </a:bodyPr>
          <a:lstStyle/>
          <a:p>
            <a:pPr marL="0" indent="0">
              <a:buNone/>
            </a:pPr>
            <a:r>
              <a:rPr lang="en-US" sz="1800" b="1" dirty="0">
                <a:latin typeface="+mn-lt"/>
              </a:rPr>
              <a:t>“Much of what I did I now regret” </a:t>
            </a:r>
            <a:r>
              <a:rPr lang="en-US" sz="1800" dirty="0">
                <a:latin typeface="+mn-lt"/>
              </a:rPr>
              <a:t>– Bill Burr, author of the 2003 NIST password guidelines</a:t>
            </a:r>
          </a:p>
        </p:txBody>
      </p:sp>
      <p:sp>
        <p:nvSpPr>
          <p:cNvPr id="4" name="Footer Placeholder 3">
            <a:extLst>
              <a:ext uri="{FF2B5EF4-FFF2-40B4-BE49-F238E27FC236}">
                <a16:creationId xmlns:a16="http://schemas.microsoft.com/office/drawing/2014/main" id="{A554392C-887E-3AE7-1B12-3A8C7E2B5083}"/>
              </a:ext>
            </a:extLst>
          </p:cNvPr>
          <p:cNvSpPr>
            <a:spLocks noGrp="1"/>
          </p:cNvSpPr>
          <p:nvPr>
            <p:ph type="ftr" sz="quarter" idx="11"/>
          </p:nvPr>
        </p:nvSpPr>
        <p:spPr/>
        <p:txBody>
          <a:bodyPr/>
          <a:lstStyle/>
          <a:p>
            <a:r>
              <a:rPr lang="en-US"/>
              <a:t>Proprietary and Confidential</a:t>
            </a:r>
          </a:p>
        </p:txBody>
      </p:sp>
      <p:graphicFrame>
        <p:nvGraphicFramePr>
          <p:cNvPr id="5" name="Table 4">
            <a:extLst>
              <a:ext uri="{FF2B5EF4-FFF2-40B4-BE49-F238E27FC236}">
                <a16:creationId xmlns:a16="http://schemas.microsoft.com/office/drawing/2014/main" id="{D16BC182-1F5E-4EDF-12EA-F4B08825FD37}"/>
              </a:ext>
            </a:extLst>
          </p:cNvPr>
          <p:cNvGraphicFramePr>
            <a:graphicFrameLocks noGrp="1"/>
          </p:cNvGraphicFramePr>
          <p:nvPr>
            <p:extLst>
              <p:ext uri="{D42A27DB-BD31-4B8C-83A1-F6EECF244321}">
                <p14:modId xmlns:p14="http://schemas.microsoft.com/office/powerpoint/2010/main" val="3279175913"/>
              </p:ext>
            </p:extLst>
          </p:nvPr>
        </p:nvGraphicFramePr>
        <p:xfrm>
          <a:off x="838199" y="2336748"/>
          <a:ext cx="10719391" cy="2021840"/>
        </p:xfrm>
        <a:graphic>
          <a:graphicData uri="http://schemas.openxmlformats.org/drawingml/2006/table">
            <a:tbl>
              <a:tblPr firstRow="1" bandRow="1">
                <a:tableStyleId>{21E4AEA4-8DFA-4A89-87EB-49C32662AFE0}</a:tableStyleId>
              </a:tblPr>
              <a:tblGrid>
                <a:gridCol w="4276061">
                  <a:extLst>
                    <a:ext uri="{9D8B030D-6E8A-4147-A177-3AD203B41FA5}">
                      <a16:colId xmlns:a16="http://schemas.microsoft.com/office/drawing/2014/main" val="3584975395"/>
                    </a:ext>
                  </a:extLst>
                </a:gridCol>
                <a:gridCol w="6443330">
                  <a:extLst>
                    <a:ext uri="{9D8B030D-6E8A-4147-A177-3AD203B41FA5}">
                      <a16:colId xmlns:a16="http://schemas.microsoft.com/office/drawing/2014/main" val="1527900717"/>
                    </a:ext>
                  </a:extLst>
                </a:gridCol>
              </a:tblGrid>
              <a:tr h="370840">
                <a:tc>
                  <a:txBody>
                    <a:bodyPr/>
                    <a:lstStyle/>
                    <a:p>
                      <a:r>
                        <a:rPr lang="en-US" dirty="0"/>
                        <a:t>Expectation</a:t>
                      </a:r>
                    </a:p>
                  </a:txBody>
                  <a:tcPr/>
                </a:tc>
                <a:tc>
                  <a:txBody>
                    <a:bodyPr/>
                    <a:lstStyle/>
                    <a:p>
                      <a:r>
                        <a:rPr lang="en-US" dirty="0"/>
                        <a:t>Reality</a:t>
                      </a:r>
                    </a:p>
                  </a:txBody>
                  <a:tcPr/>
                </a:tc>
                <a:extLst>
                  <a:ext uri="{0D108BD9-81ED-4DB2-BD59-A6C34878D82A}">
                    <a16:rowId xmlns:a16="http://schemas.microsoft.com/office/drawing/2014/main" val="4277226088"/>
                  </a:ext>
                </a:extLst>
              </a:tr>
              <a:tr h="370840">
                <a:tc>
                  <a:txBody>
                    <a:bodyPr/>
                    <a:lstStyle/>
                    <a:p>
                      <a:r>
                        <a:rPr lang="en-US" dirty="0"/>
                        <a:t>Complex passwords are secure</a:t>
                      </a:r>
                    </a:p>
                  </a:txBody>
                  <a:tcPr/>
                </a:tc>
                <a:tc>
                  <a:txBody>
                    <a:bodyPr/>
                    <a:lstStyle/>
                    <a:p>
                      <a:r>
                        <a:rPr lang="en-US" dirty="0"/>
                        <a:t>To remember complex passwords, people use predictable patterns</a:t>
                      </a:r>
                    </a:p>
                  </a:txBody>
                  <a:tcPr/>
                </a:tc>
                <a:extLst>
                  <a:ext uri="{0D108BD9-81ED-4DB2-BD59-A6C34878D82A}">
                    <a16:rowId xmlns:a16="http://schemas.microsoft.com/office/drawing/2014/main" val="324115031"/>
                  </a:ext>
                </a:extLst>
              </a:tr>
              <a:tr h="370840">
                <a:tc>
                  <a:txBody>
                    <a:bodyPr/>
                    <a:lstStyle/>
                    <a:p>
                      <a:r>
                        <a:rPr lang="en-US" dirty="0"/>
                        <a:t>Frequent password rotation ensures safety</a:t>
                      </a:r>
                    </a:p>
                  </a:txBody>
                  <a:tcPr/>
                </a:tc>
                <a:tc>
                  <a:txBody>
                    <a:bodyPr/>
                    <a:lstStyle/>
                    <a:p>
                      <a:r>
                        <a:rPr lang="en-US" dirty="0"/>
                        <a:t>To keep up with rotation, people make simplistic, predictable changes to passwords</a:t>
                      </a:r>
                    </a:p>
                  </a:txBody>
                  <a:tcPr/>
                </a:tc>
                <a:extLst>
                  <a:ext uri="{0D108BD9-81ED-4DB2-BD59-A6C34878D82A}">
                    <a16:rowId xmlns:a16="http://schemas.microsoft.com/office/drawing/2014/main" val="2791632785"/>
                  </a:ext>
                </a:extLst>
              </a:tr>
              <a:tr h="370840">
                <a:tc>
                  <a:txBody>
                    <a:bodyPr/>
                    <a:lstStyle/>
                    <a:p>
                      <a:r>
                        <a:rPr lang="en-US" dirty="0"/>
                        <a:t>Special characters make passwords hard to crack</a:t>
                      </a:r>
                    </a:p>
                  </a:txBody>
                  <a:tcPr/>
                </a:tc>
                <a:tc>
                  <a:txBody>
                    <a:bodyPr/>
                    <a:lstStyle/>
                    <a:p>
                      <a:r>
                        <a:rPr lang="en-US" dirty="0"/>
                        <a:t>Hacking algorithms can specifically target common predictable character substitutions</a:t>
                      </a:r>
                    </a:p>
                  </a:txBody>
                  <a:tcPr/>
                </a:tc>
                <a:extLst>
                  <a:ext uri="{0D108BD9-81ED-4DB2-BD59-A6C34878D82A}">
                    <a16:rowId xmlns:a16="http://schemas.microsoft.com/office/drawing/2014/main" val="3400954930"/>
                  </a:ext>
                </a:extLst>
              </a:tr>
            </a:tbl>
          </a:graphicData>
        </a:graphic>
      </p:graphicFrame>
      <p:sp>
        <p:nvSpPr>
          <p:cNvPr id="6" name="TextBox 5">
            <a:extLst>
              <a:ext uri="{FF2B5EF4-FFF2-40B4-BE49-F238E27FC236}">
                <a16:creationId xmlns:a16="http://schemas.microsoft.com/office/drawing/2014/main" id="{856235C0-E831-EB6F-0A91-2B318B04BD0E}"/>
              </a:ext>
            </a:extLst>
          </p:cNvPr>
          <p:cNvSpPr txBox="1"/>
          <p:nvPr/>
        </p:nvSpPr>
        <p:spPr>
          <a:xfrm>
            <a:off x="838199" y="4509407"/>
            <a:ext cx="10719391" cy="1477328"/>
          </a:xfrm>
          <a:prstGeom prst="rect">
            <a:avLst/>
          </a:prstGeom>
          <a:noFill/>
        </p:spPr>
        <p:txBody>
          <a:bodyPr wrap="square" rtlCol="0">
            <a:spAutoFit/>
          </a:bodyPr>
          <a:lstStyle/>
          <a:p>
            <a:r>
              <a:rPr lang="en-US" dirty="0"/>
              <a:t>Do you see the common thread? People break down complexity in predictable ways.</a:t>
            </a:r>
          </a:p>
          <a:p>
            <a:endParaRPr lang="en-US" dirty="0"/>
          </a:p>
          <a:p>
            <a:r>
              <a:rPr lang="en-US" dirty="0"/>
              <a:t>These standards ended up having the opposite effect. We were left with a system that was hard for people to use, but easy for computers to break. </a:t>
            </a:r>
          </a:p>
          <a:p>
            <a:endParaRPr lang="en-US" dirty="0"/>
          </a:p>
        </p:txBody>
      </p:sp>
    </p:spTree>
    <p:extLst>
      <p:ext uri="{BB962C8B-B14F-4D97-AF65-F5344CB8AC3E}">
        <p14:creationId xmlns:p14="http://schemas.microsoft.com/office/powerpoint/2010/main" val="39533498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FFB9C-4DD4-95DC-38FB-8873BE611349}"/>
              </a:ext>
            </a:extLst>
          </p:cNvPr>
          <p:cNvSpPr>
            <a:spLocks noGrp="1"/>
          </p:cNvSpPr>
          <p:nvPr>
            <p:ph type="title"/>
          </p:nvPr>
        </p:nvSpPr>
        <p:spPr/>
        <p:txBody>
          <a:bodyPr/>
          <a:lstStyle/>
          <a:p>
            <a:r>
              <a:rPr lang="en-US" dirty="0"/>
              <a:t>Password Complexity</a:t>
            </a:r>
          </a:p>
        </p:txBody>
      </p:sp>
      <p:sp>
        <p:nvSpPr>
          <p:cNvPr id="3" name="Content Placeholder 2">
            <a:extLst>
              <a:ext uri="{FF2B5EF4-FFF2-40B4-BE49-F238E27FC236}">
                <a16:creationId xmlns:a16="http://schemas.microsoft.com/office/drawing/2014/main" id="{2C4B7638-B6C9-E5F7-DED1-798B8D0F2454}"/>
              </a:ext>
            </a:extLst>
          </p:cNvPr>
          <p:cNvSpPr>
            <a:spLocks noGrp="1"/>
          </p:cNvSpPr>
          <p:nvPr>
            <p:ph idx="1"/>
          </p:nvPr>
        </p:nvSpPr>
        <p:spPr>
          <a:xfrm>
            <a:off x="838200" y="1825625"/>
            <a:ext cx="10515600" cy="3979752"/>
          </a:xfrm>
        </p:spPr>
        <p:txBody>
          <a:bodyPr>
            <a:normAutofit/>
          </a:bodyPr>
          <a:lstStyle/>
          <a:p>
            <a:pPr marL="0" indent="0">
              <a:buNone/>
            </a:pPr>
            <a:endParaRPr lang="en-US" sz="1800" dirty="0">
              <a:latin typeface="+mn-lt"/>
            </a:endParaRPr>
          </a:p>
          <a:p>
            <a:endParaRPr lang="en-US" sz="1800" dirty="0">
              <a:latin typeface="+mn-lt"/>
            </a:endParaRPr>
          </a:p>
        </p:txBody>
      </p:sp>
      <p:sp>
        <p:nvSpPr>
          <p:cNvPr id="4" name="Footer Placeholder 3">
            <a:extLst>
              <a:ext uri="{FF2B5EF4-FFF2-40B4-BE49-F238E27FC236}">
                <a16:creationId xmlns:a16="http://schemas.microsoft.com/office/drawing/2014/main" id="{E656D14C-51F1-15C2-4A07-C91603B27769}"/>
              </a:ext>
            </a:extLst>
          </p:cNvPr>
          <p:cNvSpPr>
            <a:spLocks noGrp="1"/>
          </p:cNvSpPr>
          <p:nvPr>
            <p:ph type="ftr" sz="quarter" idx="11"/>
          </p:nvPr>
        </p:nvSpPr>
        <p:spPr/>
        <p:txBody>
          <a:bodyPr/>
          <a:lstStyle/>
          <a:p>
            <a:r>
              <a:rPr lang="en-US"/>
              <a:t>Proprietary and Confidential</a:t>
            </a:r>
          </a:p>
        </p:txBody>
      </p:sp>
      <p:graphicFrame>
        <p:nvGraphicFramePr>
          <p:cNvPr id="7" name="Table 6">
            <a:extLst>
              <a:ext uri="{FF2B5EF4-FFF2-40B4-BE49-F238E27FC236}">
                <a16:creationId xmlns:a16="http://schemas.microsoft.com/office/drawing/2014/main" id="{8A575830-9BB6-B422-6CB4-604A10B8B951}"/>
              </a:ext>
            </a:extLst>
          </p:cNvPr>
          <p:cNvGraphicFramePr>
            <a:graphicFrameLocks noGrp="1"/>
          </p:cNvGraphicFramePr>
          <p:nvPr>
            <p:extLst>
              <p:ext uri="{D42A27DB-BD31-4B8C-83A1-F6EECF244321}">
                <p14:modId xmlns:p14="http://schemas.microsoft.com/office/powerpoint/2010/main" val="405147693"/>
              </p:ext>
            </p:extLst>
          </p:nvPr>
        </p:nvGraphicFramePr>
        <p:xfrm>
          <a:off x="552450" y="2052320"/>
          <a:ext cx="10954504" cy="1478280"/>
        </p:xfrm>
        <a:graphic>
          <a:graphicData uri="http://schemas.openxmlformats.org/drawingml/2006/table">
            <a:tbl>
              <a:tblPr firstRow="1" bandRow="1">
                <a:tableStyleId>{5C22544A-7EE6-4342-B048-85BDC9FD1C3A}</a:tableStyleId>
              </a:tblPr>
              <a:tblGrid>
                <a:gridCol w="5739708">
                  <a:extLst>
                    <a:ext uri="{9D8B030D-6E8A-4147-A177-3AD203B41FA5}">
                      <a16:colId xmlns:a16="http://schemas.microsoft.com/office/drawing/2014/main" val="3957611215"/>
                    </a:ext>
                  </a:extLst>
                </a:gridCol>
                <a:gridCol w="5214796">
                  <a:extLst>
                    <a:ext uri="{9D8B030D-6E8A-4147-A177-3AD203B41FA5}">
                      <a16:colId xmlns:a16="http://schemas.microsoft.com/office/drawing/2014/main" val="892639941"/>
                    </a:ext>
                  </a:extLst>
                </a:gridCol>
              </a:tblGrid>
              <a:tr h="315439">
                <a:tc>
                  <a:txBody>
                    <a:bodyPr/>
                    <a:lstStyle/>
                    <a:p>
                      <a:r>
                        <a:rPr lang="en-US"/>
                        <a:t>Password</a:t>
                      </a:r>
                      <a:endParaRPr lang="en-US" dirty="0"/>
                    </a:p>
                  </a:txBody>
                  <a:tcPr/>
                </a:tc>
                <a:tc>
                  <a:txBody>
                    <a:bodyPr/>
                    <a:lstStyle/>
                    <a:p>
                      <a:r>
                        <a:rPr lang="en-US"/>
                        <a:t>Structure of password</a:t>
                      </a:r>
                      <a:endParaRPr lang="en-US" dirty="0"/>
                    </a:p>
                  </a:txBody>
                  <a:tcPr/>
                </a:tc>
                <a:extLst>
                  <a:ext uri="{0D108BD9-81ED-4DB2-BD59-A6C34878D82A}">
                    <a16:rowId xmlns:a16="http://schemas.microsoft.com/office/drawing/2014/main" val="1660264392"/>
                  </a:ext>
                </a:extLst>
              </a:tr>
              <a:tr h="370840">
                <a:tc>
                  <a:txBody>
                    <a:bodyPr/>
                    <a:lstStyle/>
                    <a:p>
                      <a:r>
                        <a:rPr lang="en-US" sz="1800" b="1">
                          <a:latin typeface="+mn-lt"/>
                        </a:rPr>
                        <a:t>F^mJ&amp;[@1</a:t>
                      </a:r>
                      <a:endParaRPr lang="en-US" dirty="0"/>
                    </a:p>
                  </a:txBody>
                  <a:tcPr/>
                </a:tc>
                <a:tc>
                  <a:txBody>
                    <a:bodyPr/>
                    <a:lstStyle/>
                    <a:p>
                      <a:r>
                        <a:rPr lang="en-US" dirty="0"/>
                        <a:t>8 mixed, randomized characters</a:t>
                      </a:r>
                    </a:p>
                  </a:txBody>
                  <a:tcPr/>
                </a:tc>
                <a:extLst>
                  <a:ext uri="{0D108BD9-81ED-4DB2-BD59-A6C34878D82A}">
                    <a16:rowId xmlns:a16="http://schemas.microsoft.com/office/drawing/2014/main" val="486785488"/>
                  </a:ext>
                </a:extLst>
              </a:tr>
              <a:tr h="370840">
                <a:tc>
                  <a:txBody>
                    <a:bodyPr/>
                    <a:lstStyle/>
                    <a:p>
                      <a:r>
                        <a:rPr lang="en-US" sz="1800" b="1" dirty="0" err="1">
                          <a:latin typeface="+mn-lt"/>
                        </a:rPr>
                        <a:t>tus^Ua</a:t>
                      </a:r>
                      <a:r>
                        <a:rPr lang="en-US" sz="1800" b="1" dirty="0">
                          <a:latin typeface="+mn-lt"/>
                        </a:rPr>
                        <a:t>})}]NsDU'Zo6lcmeq,Ifv56P)</a:t>
                      </a:r>
                      <a:r>
                        <a:rPr lang="en-US" sz="1800" b="1" dirty="0" err="1">
                          <a:latin typeface="+mn-lt"/>
                        </a:rPr>
                        <a:t>xD'TpNfRX#iS,Hoh</a:t>
                      </a:r>
                      <a:endParaRPr lang="en-US" dirty="0"/>
                    </a:p>
                  </a:txBody>
                  <a:tcPr/>
                </a:tc>
                <a:tc>
                  <a:txBody>
                    <a:bodyPr/>
                    <a:lstStyle/>
                    <a:p>
                      <a:r>
                        <a:rPr lang="en-US" sz="1800" b="0" kern="1200" dirty="0">
                          <a:solidFill>
                            <a:schemeClr val="dk1"/>
                          </a:solidFill>
                          <a:effectLst/>
                          <a:latin typeface="+mn-lt"/>
                          <a:ea typeface="+mn-ea"/>
                          <a:cs typeface="+mn-cs"/>
                        </a:rPr>
                        <a:t>47 </a:t>
                      </a:r>
                      <a:r>
                        <a:rPr lang="en-US" dirty="0"/>
                        <a:t>mixed, randomized characters</a:t>
                      </a:r>
                    </a:p>
                  </a:txBody>
                  <a:tcPr/>
                </a:tc>
                <a:extLst>
                  <a:ext uri="{0D108BD9-81ED-4DB2-BD59-A6C34878D82A}">
                    <a16:rowId xmlns:a16="http://schemas.microsoft.com/office/drawing/2014/main" val="727282690"/>
                  </a:ext>
                </a:extLst>
              </a:tr>
              <a:tr h="370840">
                <a:tc>
                  <a:txBody>
                    <a:bodyPr/>
                    <a:lstStyle/>
                    <a:p>
                      <a:r>
                        <a:rPr lang="en-US" sz="1800" b="1" dirty="0">
                          <a:latin typeface="+mn-lt"/>
                        </a:rPr>
                        <a:t>this is my cool way of logging in to the system</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dirty="0">
                          <a:solidFill>
                            <a:schemeClr val="dk1"/>
                          </a:solidFill>
                          <a:effectLst/>
                          <a:latin typeface="+mn-lt"/>
                          <a:ea typeface="+mn-ea"/>
                          <a:cs typeface="+mn-cs"/>
                        </a:rPr>
                        <a:t>47 lowercase letter phrase with spaces</a:t>
                      </a:r>
                    </a:p>
                  </a:txBody>
                  <a:tcPr/>
                </a:tc>
                <a:extLst>
                  <a:ext uri="{0D108BD9-81ED-4DB2-BD59-A6C34878D82A}">
                    <a16:rowId xmlns:a16="http://schemas.microsoft.com/office/drawing/2014/main" val="1136345569"/>
                  </a:ext>
                </a:extLst>
              </a:tr>
            </a:tbl>
          </a:graphicData>
        </a:graphic>
      </p:graphicFrame>
      <p:sp>
        <p:nvSpPr>
          <p:cNvPr id="8" name="TextBox 7">
            <a:extLst>
              <a:ext uri="{FF2B5EF4-FFF2-40B4-BE49-F238E27FC236}">
                <a16:creationId xmlns:a16="http://schemas.microsoft.com/office/drawing/2014/main" id="{FC0EA4AC-C18B-8D94-DBA7-B87F3190B57C}"/>
              </a:ext>
            </a:extLst>
          </p:cNvPr>
          <p:cNvSpPr txBox="1"/>
          <p:nvPr/>
        </p:nvSpPr>
        <p:spPr>
          <a:xfrm>
            <a:off x="2379467" y="4081573"/>
            <a:ext cx="6416664" cy="923330"/>
          </a:xfrm>
          <a:prstGeom prst="rect">
            <a:avLst/>
          </a:prstGeom>
          <a:noFill/>
        </p:spPr>
        <p:txBody>
          <a:bodyPr wrap="square" rtlCol="0">
            <a:spAutoFit/>
          </a:bodyPr>
          <a:lstStyle/>
          <a:p>
            <a:pPr algn="ctr"/>
            <a:r>
              <a:rPr lang="en-US" dirty="0"/>
              <a:t>It’s obvious that one of these passwords is easier to memorize!</a:t>
            </a:r>
          </a:p>
          <a:p>
            <a:pPr algn="ctr"/>
            <a:endParaRPr lang="en-US" dirty="0"/>
          </a:p>
          <a:p>
            <a:pPr algn="ctr"/>
            <a:r>
              <a:rPr lang="en-US" dirty="0"/>
              <a:t>But how different are they in terms of security?</a:t>
            </a:r>
          </a:p>
        </p:txBody>
      </p:sp>
    </p:spTree>
    <p:extLst>
      <p:ext uri="{BB962C8B-B14F-4D97-AF65-F5344CB8AC3E}">
        <p14:creationId xmlns:p14="http://schemas.microsoft.com/office/powerpoint/2010/main" val="16901624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A7875-EE35-2F52-FFC4-9B91AE4BE8B8}"/>
              </a:ext>
            </a:extLst>
          </p:cNvPr>
          <p:cNvSpPr>
            <a:spLocks noGrp="1"/>
          </p:cNvSpPr>
          <p:nvPr>
            <p:ph type="title"/>
          </p:nvPr>
        </p:nvSpPr>
        <p:spPr/>
        <p:txBody>
          <a:bodyPr/>
          <a:lstStyle/>
          <a:p>
            <a:r>
              <a:rPr lang="en-US" dirty="0"/>
              <a:t>TLDR; Long Passwords are Strong Passwords</a:t>
            </a:r>
          </a:p>
        </p:txBody>
      </p:sp>
      <p:sp>
        <p:nvSpPr>
          <p:cNvPr id="4" name="Footer Placeholder 3">
            <a:extLst>
              <a:ext uri="{FF2B5EF4-FFF2-40B4-BE49-F238E27FC236}">
                <a16:creationId xmlns:a16="http://schemas.microsoft.com/office/drawing/2014/main" id="{29F2AF26-E676-8AD7-BE84-DAED549B9E5A}"/>
              </a:ext>
            </a:extLst>
          </p:cNvPr>
          <p:cNvSpPr>
            <a:spLocks noGrp="1"/>
          </p:cNvSpPr>
          <p:nvPr>
            <p:ph type="ftr" sz="quarter" idx="11"/>
          </p:nvPr>
        </p:nvSpPr>
        <p:spPr/>
        <p:txBody>
          <a:bodyPr/>
          <a:lstStyle/>
          <a:p>
            <a:r>
              <a:rPr lang="en-US"/>
              <a:t>Proprietary and Confidential</a:t>
            </a:r>
          </a:p>
        </p:txBody>
      </p:sp>
      <p:graphicFrame>
        <p:nvGraphicFramePr>
          <p:cNvPr id="5" name="Table 4">
            <a:extLst>
              <a:ext uri="{FF2B5EF4-FFF2-40B4-BE49-F238E27FC236}">
                <a16:creationId xmlns:a16="http://schemas.microsoft.com/office/drawing/2014/main" id="{2913F786-8E62-4C27-3403-F5EAC75A79FC}"/>
              </a:ext>
            </a:extLst>
          </p:cNvPr>
          <p:cNvGraphicFramePr>
            <a:graphicFrameLocks noGrp="1"/>
          </p:cNvGraphicFramePr>
          <p:nvPr>
            <p:extLst>
              <p:ext uri="{D42A27DB-BD31-4B8C-83A1-F6EECF244321}">
                <p14:modId xmlns:p14="http://schemas.microsoft.com/office/powerpoint/2010/main" val="2454207984"/>
              </p:ext>
            </p:extLst>
          </p:nvPr>
        </p:nvGraphicFramePr>
        <p:xfrm>
          <a:off x="525100" y="2062965"/>
          <a:ext cx="10646484" cy="1524000"/>
        </p:xfrm>
        <a:graphic>
          <a:graphicData uri="http://schemas.openxmlformats.org/drawingml/2006/table">
            <a:tbl>
              <a:tblPr firstRow="1" bandRow="1">
                <a:tableStyleId>{5C22544A-7EE6-4342-B048-85BDC9FD1C3A}</a:tableStyleId>
              </a:tblPr>
              <a:tblGrid>
                <a:gridCol w="5438378">
                  <a:extLst>
                    <a:ext uri="{9D8B030D-6E8A-4147-A177-3AD203B41FA5}">
                      <a16:colId xmlns:a16="http://schemas.microsoft.com/office/drawing/2014/main" val="3957611215"/>
                    </a:ext>
                  </a:extLst>
                </a:gridCol>
                <a:gridCol w="5208106">
                  <a:extLst>
                    <a:ext uri="{9D8B030D-6E8A-4147-A177-3AD203B41FA5}">
                      <a16:colId xmlns:a16="http://schemas.microsoft.com/office/drawing/2014/main" val="892639941"/>
                    </a:ext>
                  </a:extLst>
                </a:gridCol>
              </a:tblGrid>
              <a:tr h="376429">
                <a:tc>
                  <a:txBody>
                    <a:bodyPr/>
                    <a:lstStyle/>
                    <a:p>
                      <a:r>
                        <a:rPr lang="en-US" sz="1900" dirty="0"/>
                        <a:t>Password</a:t>
                      </a:r>
                    </a:p>
                  </a:txBody>
                  <a:tcPr/>
                </a:tc>
                <a:tc>
                  <a:txBody>
                    <a:bodyPr/>
                    <a:lstStyle/>
                    <a:p>
                      <a:r>
                        <a:rPr lang="en-US" sz="1900" dirty="0"/>
                        <a:t>Time to be cracked using modern methods</a:t>
                      </a:r>
                    </a:p>
                  </a:txBody>
                  <a:tcPr/>
                </a:tc>
                <a:extLst>
                  <a:ext uri="{0D108BD9-81ED-4DB2-BD59-A6C34878D82A}">
                    <a16:rowId xmlns:a16="http://schemas.microsoft.com/office/drawing/2014/main" val="1660264392"/>
                  </a:ext>
                </a:extLst>
              </a:tr>
              <a:tr h="376429">
                <a:tc>
                  <a:txBody>
                    <a:bodyPr/>
                    <a:lstStyle/>
                    <a:p>
                      <a:r>
                        <a:rPr lang="en-US" sz="1900" b="1" dirty="0" err="1">
                          <a:latin typeface="+mn-lt"/>
                        </a:rPr>
                        <a:t>F^mJ</a:t>
                      </a:r>
                      <a:r>
                        <a:rPr lang="en-US" sz="1900" b="1" dirty="0">
                          <a:latin typeface="+mn-lt"/>
                        </a:rPr>
                        <a:t>&amp;[@1</a:t>
                      </a:r>
                      <a:endParaRPr lang="en-US" sz="1900" dirty="0"/>
                    </a:p>
                  </a:txBody>
                  <a:tcPr/>
                </a:tc>
                <a:tc>
                  <a:txBody>
                    <a:bodyPr/>
                    <a:lstStyle/>
                    <a:p>
                      <a:r>
                        <a:rPr lang="en-US" sz="1900" dirty="0"/>
                        <a:t>Less than one 1s</a:t>
                      </a:r>
                    </a:p>
                  </a:txBody>
                  <a:tcPr/>
                </a:tc>
                <a:extLst>
                  <a:ext uri="{0D108BD9-81ED-4DB2-BD59-A6C34878D82A}">
                    <a16:rowId xmlns:a16="http://schemas.microsoft.com/office/drawing/2014/main" val="486785488"/>
                  </a:ext>
                </a:extLst>
              </a:tr>
              <a:tr h="376429">
                <a:tc>
                  <a:txBody>
                    <a:bodyPr/>
                    <a:lstStyle/>
                    <a:p>
                      <a:r>
                        <a:rPr lang="en-US" sz="1900" b="1" dirty="0">
                          <a:latin typeface="+mn-lt"/>
                        </a:rPr>
                        <a:t>this is my cool way of logging in to the system</a:t>
                      </a:r>
                      <a:endParaRPr lang="en-US" sz="1900" dirty="0"/>
                    </a:p>
                  </a:txBody>
                  <a:tcPr/>
                </a:tc>
                <a:tc>
                  <a:txBody>
                    <a:bodyPr/>
                    <a:lstStyle/>
                    <a:p>
                      <a:r>
                        <a:rPr lang="en-US" sz="1900" b="1" i="0" kern="1200" dirty="0">
                          <a:solidFill>
                            <a:schemeClr val="dk1"/>
                          </a:solidFill>
                          <a:effectLst/>
                          <a:latin typeface="+mn-lt"/>
                          <a:ea typeface="+mn-ea"/>
                          <a:cs typeface="+mn-cs"/>
                        </a:rPr>
                        <a:t>1,650,000,000,000,000,000,000,000 years</a:t>
                      </a:r>
                      <a:endParaRPr lang="en-US" sz="1900" b="0" kern="1200" dirty="0">
                        <a:solidFill>
                          <a:schemeClr val="dk1"/>
                        </a:solidFill>
                        <a:effectLst/>
                        <a:latin typeface="+mn-lt"/>
                        <a:ea typeface="+mn-ea"/>
                        <a:cs typeface="+mn-cs"/>
                      </a:endParaRPr>
                    </a:p>
                  </a:txBody>
                  <a:tcPr/>
                </a:tc>
                <a:extLst>
                  <a:ext uri="{0D108BD9-81ED-4DB2-BD59-A6C34878D82A}">
                    <a16:rowId xmlns:a16="http://schemas.microsoft.com/office/drawing/2014/main" val="727282690"/>
                  </a:ext>
                </a:extLst>
              </a:tr>
              <a:tr h="3764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dirty="0" err="1">
                          <a:latin typeface="+mn-lt"/>
                        </a:rPr>
                        <a:t>tus^Ua</a:t>
                      </a:r>
                      <a:r>
                        <a:rPr lang="en-US" sz="1900" b="1" dirty="0">
                          <a:latin typeface="+mn-lt"/>
                        </a:rPr>
                        <a:t>})}]NsDU'Zo6lcmeq,Ifv56P)</a:t>
                      </a:r>
                      <a:r>
                        <a:rPr lang="en-US" sz="1900" b="1" dirty="0" err="1">
                          <a:latin typeface="+mn-lt"/>
                        </a:rPr>
                        <a:t>xD'TpNfRX#iS,Hoh</a:t>
                      </a:r>
                      <a:endParaRPr lang="en-US" sz="1900" dirty="0"/>
                    </a:p>
                  </a:txBody>
                  <a:tcPr/>
                </a:tc>
                <a:tc>
                  <a:txBody>
                    <a:bodyPr/>
                    <a:lstStyle/>
                    <a:p>
                      <a:r>
                        <a:rPr lang="en-US" sz="1900" b="1" i="0" kern="1200" dirty="0">
                          <a:solidFill>
                            <a:schemeClr val="dk1"/>
                          </a:solidFill>
                          <a:effectLst/>
                          <a:latin typeface="+mn-lt"/>
                          <a:ea typeface="+mn-ea"/>
                          <a:cs typeface="+mn-cs"/>
                        </a:rPr>
                        <a:t>317,000,000,000,000,000,000,000,000,000 years</a:t>
                      </a:r>
                      <a:endParaRPr lang="en-US" sz="1900" b="0" kern="1200" dirty="0">
                        <a:solidFill>
                          <a:schemeClr val="dk1"/>
                        </a:solidFill>
                        <a:effectLst/>
                        <a:latin typeface="+mn-lt"/>
                        <a:ea typeface="+mn-ea"/>
                        <a:cs typeface="+mn-cs"/>
                      </a:endParaRPr>
                    </a:p>
                  </a:txBody>
                  <a:tcPr/>
                </a:tc>
                <a:extLst>
                  <a:ext uri="{0D108BD9-81ED-4DB2-BD59-A6C34878D82A}">
                    <a16:rowId xmlns:a16="http://schemas.microsoft.com/office/drawing/2014/main" val="2525931427"/>
                  </a:ext>
                </a:extLst>
              </a:tr>
            </a:tbl>
          </a:graphicData>
        </a:graphic>
      </p:graphicFrame>
      <p:sp>
        <p:nvSpPr>
          <p:cNvPr id="6" name="TextBox 5">
            <a:extLst>
              <a:ext uri="{FF2B5EF4-FFF2-40B4-BE49-F238E27FC236}">
                <a16:creationId xmlns:a16="http://schemas.microsoft.com/office/drawing/2014/main" id="{0567433B-D8A8-61C3-D1CC-B7858D4EB2DA}"/>
              </a:ext>
            </a:extLst>
          </p:cNvPr>
          <p:cNvSpPr txBox="1"/>
          <p:nvPr/>
        </p:nvSpPr>
        <p:spPr>
          <a:xfrm>
            <a:off x="525100" y="3959242"/>
            <a:ext cx="9991725" cy="1200329"/>
          </a:xfrm>
          <a:prstGeom prst="rect">
            <a:avLst/>
          </a:prstGeom>
          <a:noFill/>
        </p:spPr>
        <p:txBody>
          <a:bodyPr wrap="square" rtlCol="0">
            <a:spAutoFit/>
          </a:bodyPr>
          <a:lstStyle/>
          <a:p>
            <a:r>
              <a:rPr lang="en-US" dirty="0"/>
              <a:t>You may have already heard of how passphrases tend to be more secure than passwords.</a:t>
            </a:r>
          </a:p>
          <a:p>
            <a:endParaRPr lang="en-US" dirty="0"/>
          </a:p>
          <a:p>
            <a:r>
              <a:rPr lang="en-US" dirty="0"/>
              <a:t>But the effect of length on password strength may be more than you had expected!</a:t>
            </a:r>
          </a:p>
          <a:p>
            <a:endParaRPr lang="en-US" dirty="0"/>
          </a:p>
        </p:txBody>
      </p:sp>
    </p:spTree>
    <p:extLst>
      <p:ext uri="{BB962C8B-B14F-4D97-AF65-F5344CB8AC3E}">
        <p14:creationId xmlns:p14="http://schemas.microsoft.com/office/powerpoint/2010/main" val="871003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2D35A-48F7-DB35-8485-C26DAB3BC29A}"/>
              </a:ext>
            </a:extLst>
          </p:cNvPr>
          <p:cNvSpPr>
            <a:spLocks noGrp="1"/>
          </p:cNvSpPr>
          <p:nvPr>
            <p:ph type="title"/>
          </p:nvPr>
        </p:nvSpPr>
        <p:spPr/>
        <p:txBody>
          <a:bodyPr/>
          <a:lstStyle/>
          <a:p>
            <a:r>
              <a:rPr lang="en-US" dirty="0"/>
              <a:t>Tips for Making Long Passwords</a:t>
            </a:r>
          </a:p>
        </p:txBody>
      </p:sp>
      <p:sp>
        <p:nvSpPr>
          <p:cNvPr id="4" name="Footer Placeholder 3">
            <a:extLst>
              <a:ext uri="{FF2B5EF4-FFF2-40B4-BE49-F238E27FC236}">
                <a16:creationId xmlns:a16="http://schemas.microsoft.com/office/drawing/2014/main" id="{1DD51729-4B6E-8472-D935-8551C2C95A65}"/>
              </a:ext>
            </a:extLst>
          </p:cNvPr>
          <p:cNvSpPr>
            <a:spLocks noGrp="1"/>
          </p:cNvSpPr>
          <p:nvPr>
            <p:ph type="ftr" sz="quarter" idx="11"/>
          </p:nvPr>
        </p:nvSpPr>
        <p:spPr/>
        <p:txBody>
          <a:bodyPr/>
          <a:lstStyle/>
          <a:p>
            <a:r>
              <a:rPr lang="en-US"/>
              <a:t>Proprietary and Confidential</a:t>
            </a:r>
          </a:p>
        </p:txBody>
      </p:sp>
      <p:sp>
        <p:nvSpPr>
          <p:cNvPr id="6" name="TextBox 5">
            <a:extLst>
              <a:ext uri="{FF2B5EF4-FFF2-40B4-BE49-F238E27FC236}">
                <a16:creationId xmlns:a16="http://schemas.microsoft.com/office/drawing/2014/main" id="{90C7A7D5-F404-AE84-3498-26296C21C487}"/>
              </a:ext>
            </a:extLst>
          </p:cNvPr>
          <p:cNvSpPr txBox="1"/>
          <p:nvPr/>
        </p:nvSpPr>
        <p:spPr>
          <a:xfrm>
            <a:off x="586409" y="1799056"/>
            <a:ext cx="10515600" cy="2862322"/>
          </a:xfrm>
          <a:prstGeom prst="rect">
            <a:avLst/>
          </a:prstGeom>
          <a:noFill/>
        </p:spPr>
        <p:txBody>
          <a:bodyPr wrap="square">
            <a:spAutoFit/>
          </a:bodyPr>
          <a:lstStyle/>
          <a:p>
            <a:r>
              <a:rPr lang="en-US" dirty="0"/>
              <a:t>Don’t use personal facts that could researched or guessed (previous addresses, phone numbers, full names, </a:t>
            </a:r>
            <a:r>
              <a:rPr lang="en-US" dirty="0" err="1"/>
              <a:t>etc</a:t>
            </a:r>
            <a:r>
              <a:rPr lang="en-US" dirty="0"/>
              <a:t>). If it’s on your Facebook page, everyone can know it.</a:t>
            </a:r>
          </a:p>
          <a:p>
            <a:endParaRPr lang="en-US" dirty="0"/>
          </a:p>
          <a:p>
            <a:r>
              <a:rPr lang="en-US" dirty="0"/>
              <a:t>Try to think of something that has personal meaning to you but isn’t easily guessed:</a:t>
            </a:r>
          </a:p>
          <a:p>
            <a:endParaRPr lang="en-US" dirty="0"/>
          </a:p>
          <a:p>
            <a:pPr marL="285750" indent="-285750">
              <a:buFont typeface="Arial" panose="020B0604020202020204" pitchFamily="34" charset="0"/>
              <a:buChar char="•"/>
            </a:pPr>
            <a:r>
              <a:rPr lang="en-US" dirty="0"/>
              <a:t>“I never eat the red skittles anyway” (</a:t>
            </a:r>
            <a:r>
              <a:rPr lang="en-US" b="0" i="0" dirty="0">
                <a:solidFill>
                  <a:srgbClr val="444444"/>
                </a:solidFill>
                <a:effectLst/>
                <a:latin typeface="-apple-system"/>
              </a:rPr>
              <a:t>682,000,000 years)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 true gentleman prefers the double </a:t>
            </a:r>
            <a:r>
              <a:rPr lang="en-US" dirty="0" err="1"/>
              <a:t>windsor</a:t>
            </a:r>
            <a:r>
              <a:rPr lang="en-US" dirty="0"/>
              <a:t>” (</a:t>
            </a:r>
            <a:r>
              <a:rPr lang="en-US" b="0" i="0" dirty="0">
                <a:solidFill>
                  <a:srgbClr val="444444"/>
                </a:solidFill>
                <a:effectLst/>
                <a:latin typeface="-apple-system"/>
              </a:rPr>
              <a:t>309,000,000,000,000 years)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“avocado toast isn’t even that popular!” (</a:t>
            </a:r>
            <a:r>
              <a:rPr lang="en-US" b="0" i="0" dirty="0">
                <a:solidFill>
                  <a:srgbClr val="444444"/>
                </a:solidFill>
                <a:effectLst/>
                <a:latin typeface="-apple-system"/>
              </a:rPr>
              <a:t>46,000,000,000,000,000 years)</a:t>
            </a:r>
            <a:endParaRPr lang="en-US" dirty="0"/>
          </a:p>
        </p:txBody>
      </p:sp>
    </p:spTree>
    <p:extLst>
      <p:ext uri="{BB962C8B-B14F-4D97-AF65-F5344CB8AC3E}">
        <p14:creationId xmlns:p14="http://schemas.microsoft.com/office/powerpoint/2010/main" val="110130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2C39D-62EE-8811-5506-6B05A51183D3}"/>
              </a:ext>
            </a:extLst>
          </p:cNvPr>
          <p:cNvSpPr>
            <a:spLocks noGrp="1"/>
          </p:cNvSpPr>
          <p:nvPr>
            <p:ph type="title"/>
          </p:nvPr>
        </p:nvSpPr>
        <p:spPr/>
        <p:txBody>
          <a:bodyPr/>
          <a:lstStyle/>
          <a:p>
            <a:r>
              <a:rPr lang="en-US" dirty="0"/>
              <a:t>The Best Password Is One You Don’t Know </a:t>
            </a:r>
          </a:p>
        </p:txBody>
      </p:sp>
      <p:sp>
        <p:nvSpPr>
          <p:cNvPr id="3" name="Content Placeholder 2">
            <a:extLst>
              <a:ext uri="{FF2B5EF4-FFF2-40B4-BE49-F238E27FC236}">
                <a16:creationId xmlns:a16="http://schemas.microsoft.com/office/drawing/2014/main" id="{8969F34D-7D54-15E0-D419-538ACAD607AE}"/>
              </a:ext>
            </a:extLst>
          </p:cNvPr>
          <p:cNvSpPr>
            <a:spLocks noGrp="1"/>
          </p:cNvSpPr>
          <p:nvPr>
            <p:ph idx="1"/>
          </p:nvPr>
        </p:nvSpPr>
        <p:spPr>
          <a:xfrm>
            <a:off x="838200" y="1825625"/>
            <a:ext cx="10515600" cy="3607612"/>
          </a:xfrm>
        </p:spPr>
        <p:txBody>
          <a:bodyPr>
            <a:normAutofit/>
          </a:bodyPr>
          <a:lstStyle/>
          <a:p>
            <a:pPr marL="0" indent="0">
              <a:buNone/>
            </a:pPr>
            <a:r>
              <a:rPr lang="en-US" sz="1800" dirty="0">
                <a:latin typeface="+mn-lt"/>
              </a:rPr>
              <a:t>Moreover, you should </a:t>
            </a:r>
            <a:r>
              <a:rPr lang="en-US" sz="1800" i="1" dirty="0">
                <a:latin typeface="+mn-lt"/>
              </a:rPr>
              <a:t>really</a:t>
            </a:r>
            <a:r>
              <a:rPr lang="en-US" sz="1800" dirty="0">
                <a:latin typeface="+mn-lt"/>
              </a:rPr>
              <a:t> have an individual password for every single site or service that you use.</a:t>
            </a:r>
          </a:p>
          <a:p>
            <a:r>
              <a:rPr lang="en-US" sz="1800" dirty="0">
                <a:latin typeface="+mn-lt"/>
              </a:rPr>
              <a:t>Remembering one password isn’t so bad, but remembering one for every site you use is a major pain. </a:t>
            </a:r>
          </a:p>
          <a:p>
            <a:r>
              <a:rPr lang="en-US" sz="1800" dirty="0">
                <a:latin typeface="+mn-lt"/>
              </a:rPr>
              <a:t>Using a </a:t>
            </a:r>
            <a:r>
              <a:rPr lang="en-US" sz="1800" b="1" dirty="0">
                <a:latin typeface="+mn-lt"/>
              </a:rPr>
              <a:t>password manager </a:t>
            </a:r>
            <a:r>
              <a:rPr lang="en-US" sz="1800" dirty="0">
                <a:latin typeface="+mn-lt"/>
              </a:rPr>
              <a:t>(even a free one built into your browser or phone) is an excellent way of ensuring that you generate secure, unique passwords for each account.</a:t>
            </a:r>
          </a:p>
          <a:p>
            <a:r>
              <a:rPr lang="en-US" sz="1800" dirty="0">
                <a:latin typeface="+mn-lt"/>
              </a:rPr>
              <a:t>Each unique secure password you use improves your overall security posture.</a:t>
            </a:r>
          </a:p>
        </p:txBody>
      </p:sp>
      <p:sp>
        <p:nvSpPr>
          <p:cNvPr id="4" name="Footer Placeholder 3">
            <a:extLst>
              <a:ext uri="{FF2B5EF4-FFF2-40B4-BE49-F238E27FC236}">
                <a16:creationId xmlns:a16="http://schemas.microsoft.com/office/drawing/2014/main" id="{981B6258-2DFF-57C9-A1A1-E778EEA74D31}"/>
              </a:ext>
            </a:extLst>
          </p:cNvPr>
          <p:cNvSpPr>
            <a:spLocks noGrp="1"/>
          </p:cNvSpPr>
          <p:nvPr>
            <p:ph type="ftr" sz="quarter" idx="11"/>
          </p:nvPr>
        </p:nvSpPr>
        <p:spPr/>
        <p:txBody>
          <a:bodyPr/>
          <a:lstStyle/>
          <a:p>
            <a:r>
              <a:rPr lang="en-US"/>
              <a:t>Proprietary and Confidential</a:t>
            </a:r>
          </a:p>
        </p:txBody>
      </p:sp>
      <p:pic>
        <p:nvPicPr>
          <p:cNvPr id="7" name="Picture 6">
            <a:extLst>
              <a:ext uri="{FF2B5EF4-FFF2-40B4-BE49-F238E27FC236}">
                <a16:creationId xmlns:a16="http://schemas.microsoft.com/office/drawing/2014/main" id="{978237BF-ADF7-5D55-1ED4-695B4AEEF63C}"/>
              </a:ext>
            </a:extLst>
          </p:cNvPr>
          <p:cNvPicPr>
            <a:picLocks noChangeAspect="1"/>
          </p:cNvPicPr>
          <p:nvPr/>
        </p:nvPicPr>
        <p:blipFill>
          <a:blip r:embed="rId3"/>
          <a:stretch>
            <a:fillRect/>
          </a:stretch>
        </p:blipFill>
        <p:spPr>
          <a:xfrm>
            <a:off x="985126" y="4479562"/>
            <a:ext cx="4258269" cy="1238423"/>
          </a:xfrm>
          <a:prstGeom prst="rect">
            <a:avLst/>
          </a:prstGeom>
        </p:spPr>
      </p:pic>
      <p:pic>
        <p:nvPicPr>
          <p:cNvPr id="8" name="Picture 4" descr="Logos &amp; Usage – Mozilla Dot Design">
            <a:extLst>
              <a:ext uri="{FF2B5EF4-FFF2-40B4-BE49-F238E27FC236}">
                <a16:creationId xmlns:a16="http://schemas.microsoft.com/office/drawing/2014/main" id="{A01B6646-4728-5908-5AE1-33CF7F21F5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5843" y="4621447"/>
            <a:ext cx="3315114" cy="1096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9832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1E7E2-9530-2086-4E24-E3B8D587DAE2}"/>
              </a:ext>
            </a:extLst>
          </p:cNvPr>
          <p:cNvSpPr>
            <a:spLocks noGrp="1"/>
          </p:cNvSpPr>
          <p:nvPr>
            <p:ph type="title"/>
          </p:nvPr>
        </p:nvSpPr>
        <p:spPr/>
        <p:txBody>
          <a:bodyPr/>
          <a:lstStyle/>
          <a:p>
            <a:r>
              <a:rPr lang="en-US" dirty="0"/>
              <a:t>The End of Passwords? MFA / 2FA</a:t>
            </a:r>
          </a:p>
        </p:txBody>
      </p:sp>
      <p:sp>
        <p:nvSpPr>
          <p:cNvPr id="3" name="Content Placeholder 2">
            <a:extLst>
              <a:ext uri="{FF2B5EF4-FFF2-40B4-BE49-F238E27FC236}">
                <a16:creationId xmlns:a16="http://schemas.microsoft.com/office/drawing/2014/main" id="{01E98856-984C-A5C2-4733-646B7FB03F32}"/>
              </a:ext>
            </a:extLst>
          </p:cNvPr>
          <p:cNvSpPr>
            <a:spLocks noGrp="1"/>
          </p:cNvSpPr>
          <p:nvPr>
            <p:ph idx="1"/>
          </p:nvPr>
        </p:nvSpPr>
        <p:spPr>
          <a:xfrm>
            <a:off x="838200" y="1557484"/>
            <a:ext cx="10515600" cy="3879436"/>
          </a:xfrm>
        </p:spPr>
        <p:txBody>
          <a:bodyPr>
            <a:normAutofit/>
          </a:bodyPr>
          <a:lstStyle/>
          <a:p>
            <a:pPr marL="0" indent="0">
              <a:lnSpc>
                <a:spcPct val="100000"/>
              </a:lnSpc>
              <a:buNone/>
            </a:pPr>
            <a:r>
              <a:rPr lang="en-US" sz="1800" dirty="0">
                <a:latin typeface="+mn-lt"/>
              </a:rPr>
              <a:t>We’re increasingly moving towards “multi-factor </a:t>
            </a:r>
            <a:r>
              <a:rPr lang="en-US" sz="1800" dirty="0" err="1">
                <a:latin typeface="+mn-lt"/>
              </a:rPr>
              <a:t>passwordless</a:t>
            </a:r>
            <a:r>
              <a:rPr lang="en-US" sz="1800" dirty="0">
                <a:latin typeface="+mn-lt"/>
              </a:rPr>
              <a:t>” solutions as the new standard.</a:t>
            </a:r>
          </a:p>
          <a:p>
            <a:pPr marL="0" indent="0">
              <a:lnSpc>
                <a:spcPct val="100000"/>
              </a:lnSpc>
              <a:buNone/>
            </a:pPr>
            <a:r>
              <a:rPr lang="en-US" sz="1800" dirty="0">
                <a:latin typeface="+mn-lt"/>
              </a:rPr>
              <a:t>But before we dive into that, let’s quickly identify what “multi-factor” really means.</a:t>
            </a:r>
          </a:p>
          <a:p>
            <a:pPr marL="0" indent="0">
              <a:buNone/>
            </a:pPr>
            <a:endParaRPr lang="en-US" sz="1800" dirty="0">
              <a:latin typeface="+mn-lt"/>
            </a:endParaRPr>
          </a:p>
        </p:txBody>
      </p:sp>
      <p:sp>
        <p:nvSpPr>
          <p:cNvPr id="4" name="Footer Placeholder 3">
            <a:extLst>
              <a:ext uri="{FF2B5EF4-FFF2-40B4-BE49-F238E27FC236}">
                <a16:creationId xmlns:a16="http://schemas.microsoft.com/office/drawing/2014/main" id="{1D5437AD-BB7A-21DE-4FC4-FCAE8CEBE737}"/>
              </a:ext>
            </a:extLst>
          </p:cNvPr>
          <p:cNvSpPr>
            <a:spLocks noGrp="1"/>
          </p:cNvSpPr>
          <p:nvPr>
            <p:ph type="ftr" sz="quarter" idx="11"/>
          </p:nvPr>
        </p:nvSpPr>
        <p:spPr/>
        <p:txBody>
          <a:bodyPr/>
          <a:lstStyle/>
          <a:p>
            <a:r>
              <a:rPr lang="en-US"/>
              <a:t>Proprietary and Confidential</a:t>
            </a:r>
          </a:p>
        </p:txBody>
      </p:sp>
      <p:sp>
        <p:nvSpPr>
          <p:cNvPr id="5" name="TextBox 4">
            <a:extLst>
              <a:ext uri="{FF2B5EF4-FFF2-40B4-BE49-F238E27FC236}">
                <a16:creationId xmlns:a16="http://schemas.microsoft.com/office/drawing/2014/main" id="{3EE3851F-4FE2-A954-9C3F-B99397FA00D9}"/>
              </a:ext>
            </a:extLst>
          </p:cNvPr>
          <p:cNvSpPr txBox="1"/>
          <p:nvPr/>
        </p:nvSpPr>
        <p:spPr>
          <a:xfrm>
            <a:off x="1394790" y="3158409"/>
            <a:ext cx="2769705" cy="369332"/>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dirty="0"/>
              <a:t>Something you KNOW</a:t>
            </a:r>
          </a:p>
        </p:txBody>
      </p:sp>
      <p:sp>
        <p:nvSpPr>
          <p:cNvPr id="6" name="TextBox 5">
            <a:extLst>
              <a:ext uri="{FF2B5EF4-FFF2-40B4-BE49-F238E27FC236}">
                <a16:creationId xmlns:a16="http://schemas.microsoft.com/office/drawing/2014/main" id="{637C768D-F32D-51C6-B3F8-EF8E63B183F0}"/>
              </a:ext>
            </a:extLst>
          </p:cNvPr>
          <p:cNvSpPr txBox="1"/>
          <p:nvPr/>
        </p:nvSpPr>
        <p:spPr>
          <a:xfrm>
            <a:off x="1394789" y="3628933"/>
            <a:ext cx="2769705" cy="36933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dirty="0"/>
              <a:t>Password</a:t>
            </a:r>
          </a:p>
        </p:txBody>
      </p:sp>
      <p:sp>
        <p:nvSpPr>
          <p:cNvPr id="7" name="TextBox 6">
            <a:extLst>
              <a:ext uri="{FF2B5EF4-FFF2-40B4-BE49-F238E27FC236}">
                <a16:creationId xmlns:a16="http://schemas.microsoft.com/office/drawing/2014/main" id="{7A965AF6-1DF2-9CEE-F81C-EA84790AC2DF}"/>
              </a:ext>
            </a:extLst>
          </p:cNvPr>
          <p:cNvSpPr txBox="1"/>
          <p:nvPr/>
        </p:nvSpPr>
        <p:spPr>
          <a:xfrm>
            <a:off x="4595191" y="3158409"/>
            <a:ext cx="2769705" cy="369332"/>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dirty="0"/>
              <a:t>Something you HAVE</a:t>
            </a:r>
          </a:p>
        </p:txBody>
      </p:sp>
      <p:sp>
        <p:nvSpPr>
          <p:cNvPr id="8" name="TextBox 7">
            <a:extLst>
              <a:ext uri="{FF2B5EF4-FFF2-40B4-BE49-F238E27FC236}">
                <a16:creationId xmlns:a16="http://schemas.microsoft.com/office/drawing/2014/main" id="{F2475460-4AA3-A9F5-50FF-7FBAF4C0BDFB}"/>
              </a:ext>
            </a:extLst>
          </p:cNvPr>
          <p:cNvSpPr txBox="1"/>
          <p:nvPr/>
        </p:nvSpPr>
        <p:spPr>
          <a:xfrm>
            <a:off x="7795592" y="3158409"/>
            <a:ext cx="2769705" cy="369332"/>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dirty="0"/>
              <a:t>Something you ARE</a:t>
            </a:r>
          </a:p>
        </p:txBody>
      </p:sp>
      <p:sp>
        <p:nvSpPr>
          <p:cNvPr id="9" name="TextBox 8">
            <a:extLst>
              <a:ext uri="{FF2B5EF4-FFF2-40B4-BE49-F238E27FC236}">
                <a16:creationId xmlns:a16="http://schemas.microsoft.com/office/drawing/2014/main" id="{44E3FEF8-BDC0-0538-0F65-4077A5BEEDF4}"/>
              </a:ext>
            </a:extLst>
          </p:cNvPr>
          <p:cNvSpPr txBox="1"/>
          <p:nvPr/>
        </p:nvSpPr>
        <p:spPr>
          <a:xfrm>
            <a:off x="1394788" y="4099457"/>
            <a:ext cx="2769705" cy="36933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dirty="0"/>
              <a:t>PIN</a:t>
            </a:r>
          </a:p>
        </p:txBody>
      </p:sp>
      <p:sp>
        <p:nvSpPr>
          <p:cNvPr id="10" name="TextBox 9">
            <a:extLst>
              <a:ext uri="{FF2B5EF4-FFF2-40B4-BE49-F238E27FC236}">
                <a16:creationId xmlns:a16="http://schemas.microsoft.com/office/drawing/2014/main" id="{86C89094-6165-22F9-B4D2-6D5ECEFDBAD4}"/>
              </a:ext>
            </a:extLst>
          </p:cNvPr>
          <p:cNvSpPr txBox="1"/>
          <p:nvPr/>
        </p:nvSpPr>
        <p:spPr>
          <a:xfrm>
            <a:off x="1394787" y="4569981"/>
            <a:ext cx="2769705" cy="36933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dirty="0"/>
              <a:t>Combination Lock</a:t>
            </a:r>
          </a:p>
        </p:txBody>
      </p:sp>
      <p:sp>
        <p:nvSpPr>
          <p:cNvPr id="11" name="TextBox 10">
            <a:extLst>
              <a:ext uri="{FF2B5EF4-FFF2-40B4-BE49-F238E27FC236}">
                <a16:creationId xmlns:a16="http://schemas.microsoft.com/office/drawing/2014/main" id="{EB252E10-5683-2E28-A462-AF71C7C1E8CE}"/>
              </a:ext>
            </a:extLst>
          </p:cNvPr>
          <p:cNvSpPr txBox="1"/>
          <p:nvPr/>
        </p:nvSpPr>
        <p:spPr>
          <a:xfrm>
            <a:off x="1394786" y="5047710"/>
            <a:ext cx="2769705" cy="36933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dirty="0"/>
              <a:t>Security Question</a:t>
            </a:r>
          </a:p>
        </p:txBody>
      </p:sp>
      <p:sp>
        <p:nvSpPr>
          <p:cNvPr id="12" name="TextBox 11">
            <a:extLst>
              <a:ext uri="{FF2B5EF4-FFF2-40B4-BE49-F238E27FC236}">
                <a16:creationId xmlns:a16="http://schemas.microsoft.com/office/drawing/2014/main" id="{07578B69-8525-4531-2231-5D0922795588}"/>
              </a:ext>
            </a:extLst>
          </p:cNvPr>
          <p:cNvSpPr txBox="1"/>
          <p:nvPr/>
        </p:nvSpPr>
        <p:spPr>
          <a:xfrm>
            <a:off x="4595194" y="3628933"/>
            <a:ext cx="2769705" cy="36933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dirty="0"/>
              <a:t>Phone (SMS etc.)</a:t>
            </a:r>
          </a:p>
        </p:txBody>
      </p:sp>
      <p:sp>
        <p:nvSpPr>
          <p:cNvPr id="13" name="TextBox 12">
            <a:extLst>
              <a:ext uri="{FF2B5EF4-FFF2-40B4-BE49-F238E27FC236}">
                <a16:creationId xmlns:a16="http://schemas.microsoft.com/office/drawing/2014/main" id="{C5302B33-5F63-AE6B-64B9-3CB9336C4EF5}"/>
              </a:ext>
            </a:extLst>
          </p:cNvPr>
          <p:cNvSpPr txBox="1"/>
          <p:nvPr/>
        </p:nvSpPr>
        <p:spPr>
          <a:xfrm>
            <a:off x="4595193" y="4099457"/>
            <a:ext cx="2769705" cy="36933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dirty="0"/>
              <a:t>Hardware key</a:t>
            </a:r>
          </a:p>
        </p:txBody>
      </p:sp>
      <p:sp>
        <p:nvSpPr>
          <p:cNvPr id="14" name="TextBox 13">
            <a:extLst>
              <a:ext uri="{FF2B5EF4-FFF2-40B4-BE49-F238E27FC236}">
                <a16:creationId xmlns:a16="http://schemas.microsoft.com/office/drawing/2014/main" id="{A3EF9218-E56C-C19C-F037-1284E492437F}"/>
              </a:ext>
            </a:extLst>
          </p:cNvPr>
          <p:cNvSpPr txBox="1"/>
          <p:nvPr/>
        </p:nvSpPr>
        <p:spPr>
          <a:xfrm>
            <a:off x="4595192" y="4569981"/>
            <a:ext cx="2769705" cy="36933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dirty="0"/>
              <a:t>Bank Card</a:t>
            </a:r>
          </a:p>
        </p:txBody>
      </p:sp>
      <p:sp>
        <p:nvSpPr>
          <p:cNvPr id="15" name="TextBox 14">
            <a:extLst>
              <a:ext uri="{FF2B5EF4-FFF2-40B4-BE49-F238E27FC236}">
                <a16:creationId xmlns:a16="http://schemas.microsoft.com/office/drawing/2014/main" id="{FC50D7E9-B2E8-47E8-E467-9DD80C083245}"/>
              </a:ext>
            </a:extLst>
          </p:cNvPr>
          <p:cNvSpPr txBox="1"/>
          <p:nvPr/>
        </p:nvSpPr>
        <p:spPr>
          <a:xfrm>
            <a:off x="4595191" y="5047710"/>
            <a:ext cx="2769705" cy="36933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dirty="0"/>
              <a:t>Physical Key</a:t>
            </a:r>
          </a:p>
        </p:txBody>
      </p:sp>
      <p:sp>
        <p:nvSpPr>
          <p:cNvPr id="16" name="TextBox 15">
            <a:extLst>
              <a:ext uri="{FF2B5EF4-FFF2-40B4-BE49-F238E27FC236}">
                <a16:creationId xmlns:a16="http://schemas.microsoft.com/office/drawing/2014/main" id="{DE4AB094-C5E5-25DC-018A-E67CFBCBE2D3}"/>
              </a:ext>
            </a:extLst>
          </p:cNvPr>
          <p:cNvSpPr txBox="1"/>
          <p:nvPr/>
        </p:nvSpPr>
        <p:spPr>
          <a:xfrm>
            <a:off x="7795595" y="3628933"/>
            <a:ext cx="2769705" cy="36933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dirty="0"/>
              <a:t>Fingerprint</a:t>
            </a:r>
          </a:p>
        </p:txBody>
      </p:sp>
      <p:sp>
        <p:nvSpPr>
          <p:cNvPr id="17" name="TextBox 16">
            <a:extLst>
              <a:ext uri="{FF2B5EF4-FFF2-40B4-BE49-F238E27FC236}">
                <a16:creationId xmlns:a16="http://schemas.microsoft.com/office/drawing/2014/main" id="{88ED9FC6-979A-236A-EF17-C3059AD56A10}"/>
              </a:ext>
            </a:extLst>
          </p:cNvPr>
          <p:cNvSpPr txBox="1"/>
          <p:nvPr/>
        </p:nvSpPr>
        <p:spPr>
          <a:xfrm>
            <a:off x="7795594" y="4099457"/>
            <a:ext cx="2769705" cy="36933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dirty="0"/>
              <a:t>Face ID</a:t>
            </a:r>
          </a:p>
        </p:txBody>
      </p:sp>
      <p:sp>
        <p:nvSpPr>
          <p:cNvPr id="18" name="TextBox 17">
            <a:extLst>
              <a:ext uri="{FF2B5EF4-FFF2-40B4-BE49-F238E27FC236}">
                <a16:creationId xmlns:a16="http://schemas.microsoft.com/office/drawing/2014/main" id="{3DC3DF32-436B-0F8D-C08C-F33714E5ADF7}"/>
              </a:ext>
            </a:extLst>
          </p:cNvPr>
          <p:cNvSpPr txBox="1"/>
          <p:nvPr/>
        </p:nvSpPr>
        <p:spPr>
          <a:xfrm>
            <a:off x="7795593" y="4569981"/>
            <a:ext cx="2769705" cy="36933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dirty="0"/>
              <a:t>Voice recognition</a:t>
            </a:r>
          </a:p>
        </p:txBody>
      </p:sp>
      <p:sp>
        <p:nvSpPr>
          <p:cNvPr id="19" name="TextBox 18">
            <a:extLst>
              <a:ext uri="{FF2B5EF4-FFF2-40B4-BE49-F238E27FC236}">
                <a16:creationId xmlns:a16="http://schemas.microsoft.com/office/drawing/2014/main" id="{51025EB7-FE4B-395D-AE90-05E625CBC3E3}"/>
              </a:ext>
            </a:extLst>
          </p:cNvPr>
          <p:cNvSpPr txBox="1"/>
          <p:nvPr/>
        </p:nvSpPr>
        <p:spPr>
          <a:xfrm>
            <a:off x="7795592" y="5047710"/>
            <a:ext cx="2769705" cy="36933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dirty="0"/>
              <a:t>Retina scan</a:t>
            </a:r>
          </a:p>
        </p:txBody>
      </p:sp>
      <p:sp>
        <p:nvSpPr>
          <p:cNvPr id="20" name="TextBox 19">
            <a:extLst>
              <a:ext uri="{FF2B5EF4-FFF2-40B4-BE49-F238E27FC236}">
                <a16:creationId xmlns:a16="http://schemas.microsoft.com/office/drawing/2014/main" id="{7DCB6B79-A832-6F5E-E3C6-FDEE0BC6511E}"/>
              </a:ext>
            </a:extLst>
          </p:cNvPr>
          <p:cNvSpPr txBox="1"/>
          <p:nvPr/>
        </p:nvSpPr>
        <p:spPr>
          <a:xfrm>
            <a:off x="1394786" y="2556133"/>
            <a:ext cx="9170511" cy="369332"/>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dirty="0"/>
              <a:t>Three Categories of Authentication</a:t>
            </a:r>
          </a:p>
        </p:txBody>
      </p:sp>
      <p:sp>
        <p:nvSpPr>
          <p:cNvPr id="21" name="TextBox 20">
            <a:extLst>
              <a:ext uri="{FF2B5EF4-FFF2-40B4-BE49-F238E27FC236}">
                <a16:creationId xmlns:a16="http://schemas.microsoft.com/office/drawing/2014/main" id="{8DF4AF9A-AD61-7252-62C1-C10A4E945B43}"/>
              </a:ext>
            </a:extLst>
          </p:cNvPr>
          <p:cNvSpPr txBox="1"/>
          <p:nvPr/>
        </p:nvSpPr>
        <p:spPr>
          <a:xfrm>
            <a:off x="1394786" y="5518234"/>
            <a:ext cx="2769705" cy="36933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dirty="0"/>
              <a:t>Alarm Code</a:t>
            </a:r>
          </a:p>
        </p:txBody>
      </p:sp>
      <p:sp>
        <p:nvSpPr>
          <p:cNvPr id="22" name="TextBox 21">
            <a:extLst>
              <a:ext uri="{FF2B5EF4-FFF2-40B4-BE49-F238E27FC236}">
                <a16:creationId xmlns:a16="http://schemas.microsoft.com/office/drawing/2014/main" id="{7AD6B43F-46E0-5BAF-58B3-1EE3CED57F97}"/>
              </a:ext>
            </a:extLst>
          </p:cNvPr>
          <p:cNvSpPr txBox="1"/>
          <p:nvPr/>
        </p:nvSpPr>
        <p:spPr>
          <a:xfrm>
            <a:off x="4595191" y="5508571"/>
            <a:ext cx="2769705" cy="36933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dirty="0"/>
              <a:t>Bus ticket / pass</a:t>
            </a:r>
          </a:p>
        </p:txBody>
      </p:sp>
      <p:sp>
        <p:nvSpPr>
          <p:cNvPr id="23" name="TextBox 22">
            <a:extLst>
              <a:ext uri="{FF2B5EF4-FFF2-40B4-BE49-F238E27FC236}">
                <a16:creationId xmlns:a16="http://schemas.microsoft.com/office/drawing/2014/main" id="{3D567946-7FC2-83EA-B3BA-3E4D1EF7216E}"/>
              </a:ext>
            </a:extLst>
          </p:cNvPr>
          <p:cNvSpPr txBox="1"/>
          <p:nvPr/>
        </p:nvSpPr>
        <p:spPr>
          <a:xfrm>
            <a:off x="7795592" y="5514414"/>
            <a:ext cx="2769705" cy="369332"/>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dirty="0"/>
              <a:t>In-person recognition</a:t>
            </a:r>
          </a:p>
        </p:txBody>
      </p:sp>
    </p:spTree>
    <p:extLst>
      <p:ext uri="{BB962C8B-B14F-4D97-AF65-F5344CB8AC3E}">
        <p14:creationId xmlns:p14="http://schemas.microsoft.com/office/powerpoint/2010/main" val="19530712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EB11C-FFA4-1A06-9588-7A1FC7398065}"/>
              </a:ext>
            </a:extLst>
          </p:cNvPr>
          <p:cNvSpPr>
            <a:spLocks noGrp="1"/>
          </p:cNvSpPr>
          <p:nvPr>
            <p:ph type="title"/>
          </p:nvPr>
        </p:nvSpPr>
        <p:spPr/>
        <p:txBody>
          <a:bodyPr/>
          <a:lstStyle/>
          <a:p>
            <a:r>
              <a:rPr lang="en-US" dirty="0"/>
              <a:t>Passkey Authentication</a:t>
            </a:r>
          </a:p>
        </p:txBody>
      </p:sp>
      <p:sp>
        <p:nvSpPr>
          <p:cNvPr id="3" name="Content Placeholder 2">
            <a:extLst>
              <a:ext uri="{FF2B5EF4-FFF2-40B4-BE49-F238E27FC236}">
                <a16:creationId xmlns:a16="http://schemas.microsoft.com/office/drawing/2014/main" id="{2EF9E74F-28FB-ADBB-A7DF-68468ED719B7}"/>
              </a:ext>
            </a:extLst>
          </p:cNvPr>
          <p:cNvSpPr>
            <a:spLocks noGrp="1"/>
          </p:cNvSpPr>
          <p:nvPr>
            <p:ph idx="1"/>
          </p:nvPr>
        </p:nvSpPr>
        <p:spPr>
          <a:xfrm>
            <a:off x="838200" y="1600200"/>
            <a:ext cx="10515600" cy="3373877"/>
          </a:xfrm>
        </p:spPr>
        <p:txBody>
          <a:bodyPr>
            <a:normAutofit/>
          </a:bodyPr>
          <a:lstStyle/>
          <a:p>
            <a:pPr marL="0" indent="0">
              <a:lnSpc>
                <a:spcPct val="100000"/>
              </a:lnSpc>
              <a:buNone/>
            </a:pPr>
            <a:r>
              <a:rPr lang="en-US" sz="1800" dirty="0">
                <a:latin typeface="+mn-lt"/>
              </a:rPr>
              <a:t>Passkeys utilize special security hardware on modern smartphones to store a unique access credential that is tied to a specific </a:t>
            </a:r>
            <a:r>
              <a:rPr lang="en-US" sz="1800" b="1" dirty="0">
                <a:latin typeface="+mn-lt"/>
              </a:rPr>
              <a:t>device</a:t>
            </a:r>
            <a:r>
              <a:rPr lang="en-US" sz="1800" dirty="0">
                <a:latin typeface="+mn-lt"/>
              </a:rPr>
              <a:t> and a specific </a:t>
            </a:r>
            <a:r>
              <a:rPr lang="en-US" sz="1800" b="1" dirty="0">
                <a:latin typeface="+mn-lt"/>
              </a:rPr>
              <a:t>individual</a:t>
            </a:r>
            <a:r>
              <a:rPr lang="en-US" sz="1800" dirty="0">
                <a:latin typeface="+mn-lt"/>
              </a:rPr>
              <a:t>. They can only be accessed when both are present simultaneously.</a:t>
            </a:r>
          </a:p>
          <a:p>
            <a:pPr marL="0" indent="0">
              <a:lnSpc>
                <a:spcPct val="100000"/>
              </a:lnSpc>
              <a:buNone/>
            </a:pPr>
            <a:r>
              <a:rPr lang="en-US" sz="1800" dirty="0">
                <a:latin typeface="+mn-lt"/>
              </a:rPr>
              <a:t>Explanations often involve understanding </a:t>
            </a:r>
            <a:r>
              <a:rPr lang="en-US" sz="1800" b="1" dirty="0">
                <a:latin typeface="+mn-lt"/>
              </a:rPr>
              <a:t>asymmetric</a:t>
            </a:r>
            <a:r>
              <a:rPr lang="en-US" sz="1800" dirty="0">
                <a:latin typeface="+mn-lt"/>
              </a:rPr>
              <a:t> </a:t>
            </a:r>
            <a:r>
              <a:rPr lang="en-US" sz="1800" b="1" dirty="0">
                <a:latin typeface="+mn-lt"/>
              </a:rPr>
              <a:t>public-key cryptography, relying party trusts, challenge-response </a:t>
            </a:r>
            <a:r>
              <a:rPr lang="en-US" sz="1800" dirty="0">
                <a:latin typeface="+mn-lt"/>
              </a:rPr>
              <a:t>and other jargon. Cool nerd-words but not really easy to understand.</a:t>
            </a:r>
          </a:p>
          <a:p>
            <a:pPr marL="0" indent="0">
              <a:lnSpc>
                <a:spcPct val="100000"/>
              </a:lnSpc>
              <a:buNone/>
            </a:pPr>
            <a:r>
              <a:rPr lang="en-US" sz="1800" dirty="0">
                <a:latin typeface="+mn-lt"/>
              </a:rPr>
              <a:t>So to try to illustrate how “passkeys” work, we’ll go with a simple analogy using </a:t>
            </a:r>
            <a:r>
              <a:rPr lang="en-US" sz="1800" i="1" dirty="0">
                <a:latin typeface="+mn-lt"/>
              </a:rPr>
              <a:t>keys</a:t>
            </a:r>
            <a:r>
              <a:rPr lang="en-US" sz="1800" dirty="0">
                <a:latin typeface="+mn-lt"/>
              </a:rPr>
              <a:t>.</a:t>
            </a:r>
          </a:p>
        </p:txBody>
      </p:sp>
      <p:sp>
        <p:nvSpPr>
          <p:cNvPr id="4" name="Footer Placeholder 3">
            <a:extLst>
              <a:ext uri="{FF2B5EF4-FFF2-40B4-BE49-F238E27FC236}">
                <a16:creationId xmlns:a16="http://schemas.microsoft.com/office/drawing/2014/main" id="{9728017F-D709-45B0-1703-694A9800AD62}"/>
              </a:ext>
            </a:extLst>
          </p:cNvPr>
          <p:cNvSpPr>
            <a:spLocks noGrp="1"/>
          </p:cNvSpPr>
          <p:nvPr>
            <p:ph type="ftr" sz="quarter" idx="11"/>
          </p:nvPr>
        </p:nvSpPr>
        <p:spPr/>
        <p:txBody>
          <a:bodyPr/>
          <a:lstStyle/>
          <a:p>
            <a:r>
              <a:rPr lang="en-US"/>
              <a:t>Proprietary and Confidential</a:t>
            </a:r>
          </a:p>
        </p:txBody>
      </p:sp>
      <p:pic>
        <p:nvPicPr>
          <p:cNvPr id="8196" name="Picture 4" descr="Security Overview - Apple Developer">
            <a:extLst>
              <a:ext uri="{FF2B5EF4-FFF2-40B4-BE49-F238E27FC236}">
                <a16:creationId xmlns:a16="http://schemas.microsoft.com/office/drawing/2014/main" id="{33155BDA-9DD6-1EBB-6F8B-3EC700FB3D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7171" y="4108365"/>
            <a:ext cx="2630556" cy="137665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8198" name="Picture 6" descr="TrustZone, trials and tribulations - Blog - Tweede golf">
            <a:extLst>
              <a:ext uri="{FF2B5EF4-FFF2-40B4-BE49-F238E27FC236}">
                <a16:creationId xmlns:a16="http://schemas.microsoft.com/office/drawing/2014/main" id="{B0C82126-1598-1D51-7F1F-68CF5F0260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6698" y="4112271"/>
            <a:ext cx="2630555" cy="137665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ECBB46B-496A-DD90-E8C0-A8AA543A3A8F}"/>
              </a:ext>
            </a:extLst>
          </p:cNvPr>
          <p:cNvSpPr txBox="1"/>
          <p:nvPr/>
        </p:nvSpPr>
        <p:spPr>
          <a:xfrm>
            <a:off x="2558594" y="5488929"/>
            <a:ext cx="2177712" cy="369332"/>
          </a:xfrm>
          <a:prstGeom prst="rect">
            <a:avLst/>
          </a:prstGeom>
          <a:noFill/>
        </p:spPr>
        <p:txBody>
          <a:bodyPr wrap="none" rtlCol="0">
            <a:spAutoFit/>
          </a:bodyPr>
          <a:lstStyle/>
          <a:p>
            <a:r>
              <a:rPr lang="en-US" dirty="0"/>
              <a:t>Apple Secure Enclave</a:t>
            </a:r>
          </a:p>
        </p:txBody>
      </p:sp>
      <p:sp>
        <p:nvSpPr>
          <p:cNvPr id="6" name="TextBox 5">
            <a:extLst>
              <a:ext uri="{FF2B5EF4-FFF2-40B4-BE49-F238E27FC236}">
                <a16:creationId xmlns:a16="http://schemas.microsoft.com/office/drawing/2014/main" id="{6FF45D47-B1BE-58DA-75AE-9EEF1FDEE6F2}"/>
              </a:ext>
            </a:extLst>
          </p:cNvPr>
          <p:cNvSpPr txBox="1"/>
          <p:nvPr/>
        </p:nvSpPr>
        <p:spPr>
          <a:xfrm>
            <a:off x="6941963" y="5496202"/>
            <a:ext cx="1620059" cy="369332"/>
          </a:xfrm>
          <a:prstGeom prst="rect">
            <a:avLst/>
          </a:prstGeom>
          <a:noFill/>
        </p:spPr>
        <p:txBody>
          <a:bodyPr wrap="none" rtlCol="0">
            <a:spAutoFit/>
          </a:bodyPr>
          <a:lstStyle/>
          <a:p>
            <a:r>
              <a:rPr lang="en-US" dirty="0"/>
              <a:t>ARM </a:t>
            </a:r>
            <a:r>
              <a:rPr lang="en-US" dirty="0" err="1"/>
              <a:t>TrustZone</a:t>
            </a:r>
            <a:endParaRPr lang="en-US" dirty="0"/>
          </a:p>
        </p:txBody>
      </p:sp>
    </p:spTree>
    <p:extLst>
      <p:ext uri="{BB962C8B-B14F-4D97-AF65-F5344CB8AC3E}">
        <p14:creationId xmlns:p14="http://schemas.microsoft.com/office/powerpoint/2010/main" val="14338643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44999-7198-BABB-5E51-1DFB114C69B0}"/>
              </a:ext>
            </a:extLst>
          </p:cNvPr>
          <p:cNvSpPr>
            <a:spLocks noGrp="1"/>
          </p:cNvSpPr>
          <p:nvPr>
            <p:ph type="title"/>
          </p:nvPr>
        </p:nvSpPr>
        <p:spPr/>
        <p:txBody>
          <a:bodyPr/>
          <a:lstStyle/>
          <a:p>
            <a:r>
              <a:rPr lang="en-US" dirty="0"/>
              <a:t>Passwords are Silly</a:t>
            </a:r>
          </a:p>
        </p:txBody>
      </p:sp>
      <p:sp>
        <p:nvSpPr>
          <p:cNvPr id="3" name="Content Placeholder 2">
            <a:extLst>
              <a:ext uri="{FF2B5EF4-FFF2-40B4-BE49-F238E27FC236}">
                <a16:creationId xmlns:a16="http://schemas.microsoft.com/office/drawing/2014/main" id="{A302B2E9-80F4-7403-068D-AF676212C0A2}"/>
              </a:ext>
            </a:extLst>
          </p:cNvPr>
          <p:cNvSpPr>
            <a:spLocks noGrp="1"/>
          </p:cNvSpPr>
          <p:nvPr>
            <p:ph idx="1"/>
          </p:nvPr>
        </p:nvSpPr>
        <p:spPr>
          <a:xfrm>
            <a:off x="838200" y="1503407"/>
            <a:ext cx="10515600" cy="4530725"/>
          </a:xfrm>
        </p:spPr>
        <p:txBody>
          <a:bodyPr>
            <a:normAutofit/>
          </a:bodyPr>
          <a:lstStyle/>
          <a:p>
            <a:pPr marL="0" indent="0">
              <a:buNone/>
            </a:pPr>
            <a:r>
              <a:rPr lang="en-US" sz="1600" dirty="0">
                <a:latin typeface="+mn-lt"/>
              </a:rPr>
              <a:t>Imagine each time I buy something at a new store, I give them a copy of my actual real house key, because I love unnecessary risk.</a:t>
            </a:r>
          </a:p>
          <a:p>
            <a:pPr marL="0" indent="0">
              <a:buNone/>
            </a:pPr>
            <a:r>
              <a:rPr lang="en-US" sz="1600" b="1" dirty="0">
                <a:latin typeface="+mn-lt"/>
              </a:rPr>
              <a:t>“Hold on to this key, shopkeeper! And if you ever need me to prove it’s </a:t>
            </a:r>
            <a:r>
              <a:rPr lang="en-US" sz="1600" b="1" i="1" dirty="0">
                <a:latin typeface="+mn-lt"/>
              </a:rPr>
              <a:t>really</a:t>
            </a:r>
            <a:r>
              <a:rPr lang="en-US" sz="1600" b="1" dirty="0">
                <a:latin typeface="+mn-lt"/>
              </a:rPr>
              <a:t> me, we can compare your copy with my copy.”</a:t>
            </a:r>
          </a:p>
          <a:p>
            <a:pPr marL="0" indent="0">
              <a:buNone/>
            </a:pPr>
            <a:r>
              <a:rPr lang="en-US" sz="1600" dirty="0">
                <a:latin typeface="+mn-lt"/>
              </a:rPr>
              <a:t>The shopkeeper keeps a copy of the key in a drawer, and attaches a little note with “Julian” written on it.</a:t>
            </a:r>
          </a:p>
          <a:p>
            <a:pPr marL="0" indent="0">
              <a:buNone/>
            </a:pPr>
            <a:r>
              <a:rPr lang="en-US" sz="1600" dirty="0">
                <a:latin typeface="+mn-lt"/>
              </a:rPr>
              <a:t>I repeat this procedure for every store I ever visit. It’s sort of insane but it does function as an identity validation system.</a:t>
            </a:r>
          </a:p>
          <a:p>
            <a:pPr marL="0" indent="0">
              <a:buNone/>
            </a:pPr>
            <a:r>
              <a:rPr lang="en-US" sz="1600" dirty="0">
                <a:latin typeface="+mn-lt"/>
              </a:rPr>
              <a:t>One day, someone robs the local Home Depot and gets a copy of my key, and can then use it to prove they are me at Home Depot, but also at any of the other shops I’ve given a copy of my house key. Maybe even my bank. Also, it can be used to open my house.</a:t>
            </a:r>
          </a:p>
          <a:p>
            <a:pPr marL="0" indent="0">
              <a:buNone/>
            </a:pPr>
            <a:r>
              <a:rPr lang="en-US" sz="1600" dirty="0">
                <a:latin typeface="+mn-lt"/>
              </a:rPr>
              <a:t>If you use a password-only login system, and re-use your passwords, this is essentially how they function.</a:t>
            </a:r>
          </a:p>
        </p:txBody>
      </p:sp>
      <p:sp>
        <p:nvSpPr>
          <p:cNvPr id="4" name="Footer Placeholder 3">
            <a:extLst>
              <a:ext uri="{FF2B5EF4-FFF2-40B4-BE49-F238E27FC236}">
                <a16:creationId xmlns:a16="http://schemas.microsoft.com/office/drawing/2014/main" id="{FCCB3D7E-19B9-01DF-F06F-AB25C49F6E11}"/>
              </a:ext>
            </a:extLst>
          </p:cNvPr>
          <p:cNvSpPr>
            <a:spLocks noGrp="1"/>
          </p:cNvSpPr>
          <p:nvPr>
            <p:ph type="ftr" sz="quarter" idx="11"/>
          </p:nvPr>
        </p:nvSpPr>
        <p:spPr/>
        <p:txBody>
          <a:bodyPr/>
          <a:lstStyle/>
          <a:p>
            <a:r>
              <a:rPr lang="en-US"/>
              <a:t>Proprietary and Confidential</a:t>
            </a:r>
          </a:p>
        </p:txBody>
      </p:sp>
    </p:spTree>
    <p:extLst>
      <p:ext uri="{BB962C8B-B14F-4D97-AF65-F5344CB8AC3E}">
        <p14:creationId xmlns:p14="http://schemas.microsoft.com/office/powerpoint/2010/main" val="17526976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1763E-8EE3-D2A8-7B7F-35843E510FCE}"/>
              </a:ext>
            </a:extLst>
          </p:cNvPr>
          <p:cNvSpPr>
            <a:spLocks noGrp="1"/>
          </p:cNvSpPr>
          <p:nvPr>
            <p:ph type="title"/>
          </p:nvPr>
        </p:nvSpPr>
        <p:spPr/>
        <p:txBody>
          <a:bodyPr/>
          <a:lstStyle/>
          <a:p>
            <a:r>
              <a:rPr lang="en-US" dirty="0"/>
              <a:t>Passkeys are Good</a:t>
            </a:r>
          </a:p>
        </p:txBody>
      </p:sp>
      <p:sp>
        <p:nvSpPr>
          <p:cNvPr id="3" name="Content Placeholder 2">
            <a:extLst>
              <a:ext uri="{FF2B5EF4-FFF2-40B4-BE49-F238E27FC236}">
                <a16:creationId xmlns:a16="http://schemas.microsoft.com/office/drawing/2014/main" id="{D164B6E8-5FD8-CC2C-1426-5862A62FC623}"/>
              </a:ext>
            </a:extLst>
          </p:cNvPr>
          <p:cNvSpPr>
            <a:spLocks noGrp="1"/>
          </p:cNvSpPr>
          <p:nvPr>
            <p:ph idx="1"/>
          </p:nvPr>
        </p:nvSpPr>
        <p:spPr>
          <a:xfrm>
            <a:off x="838200" y="1434617"/>
            <a:ext cx="10515600" cy="4668009"/>
          </a:xfrm>
        </p:spPr>
        <p:txBody>
          <a:bodyPr>
            <a:normAutofit fontScale="92500"/>
          </a:bodyPr>
          <a:lstStyle/>
          <a:p>
            <a:pPr marL="0" indent="0">
              <a:buNone/>
            </a:pPr>
            <a:r>
              <a:rPr lang="en-US" sz="1600" dirty="0">
                <a:latin typeface="+mn-lt"/>
              </a:rPr>
              <a:t>A passkey works differently. </a:t>
            </a:r>
          </a:p>
          <a:p>
            <a:pPr marL="0" indent="0">
              <a:buNone/>
            </a:pPr>
            <a:r>
              <a:rPr lang="en-US" sz="1600" dirty="0">
                <a:latin typeface="+mn-lt"/>
              </a:rPr>
              <a:t>Instead of giving the shopkeeper a copy of my valuable house key, I give them a one-of-a-kind </a:t>
            </a:r>
            <a:r>
              <a:rPr lang="en-US" sz="1600" b="1" i="1" dirty="0">
                <a:latin typeface="+mn-lt"/>
              </a:rPr>
              <a:t>padlock</a:t>
            </a:r>
            <a:r>
              <a:rPr lang="en-US" sz="1600" dirty="0">
                <a:latin typeface="+mn-lt"/>
              </a:rPr>
              <a:t>, which can </a:t>
            </a:r>
            <a:r>
              <a:rPr lang="en-US" sz="1600" i="1" dirty="0">
                <a:latin typeface="+mn-lt"/>
              </a:rPr>
              <a:t>only</a:t>
            </a:r>
            <a:r>
              <a:rPr lang="en-US" sz="1600" dirty="0">
                <a:latin typeface="+mn-lt"/>
              </a:rPr>
              <a:t> be opened with a trusty one-of-a-kind key that I only use for that shop. In fact, the key so trusty that it refuses to work unless it’s being held by me specifically. It’s deeply loyal.</a:t>
            </a:r>
          </a:p>
          <a:p>
            <a:pPr marL="0" indent="0">
              <a:buNone/>
            </a:pPr>
            <a:r>
              <a:rPr lang="en-US" sz="1600" dirty="0">
                <a:latin typeface="+mn-lt"/>
              </a:rPr>
              <a:t>When the shopkeeper says </a:t>
            </a:r>
            <a:r>
              <a:rPr lang="en-US" sz="1600" b="1" dirty="0">
                <a:latin typeface="+mn-lt"/>
              </a:rPr>
              <a:t>“Hey, are you </a:t>
            </a:r>
            <a:r>
              <a:rPr lang="en-US" sz="1600" b="1" i="1" dirty="0">
                <a:latin typeface="+mn-lt"/>
              </a:rPr>
              <a:t>really </a:t>
            </a:r>
            <a:r>
              <a:rPr lang="en-US" sz="1600" b="1" dirty="0">
                <a:latin typeface="+mn-lt"/>
              </a:rPr>
              <a:t>Julian?” </a:t>
            </a:r>
            <a:r>
              <a:rPr lang="en-US" sz="1600" dirty="0">
                <a:latin typeface="+mn-lt"/>
              </a:rPr>
              <a:t>I pull out the special, loyal key for Home Depot and put it in the special Home-Depot specific padlock that I gave them and the lock pops open. We’re sure it’s me, and my identity has been verified.</a:t>
            </a:r>
          </a:p>
          <a:p>
            <a:pPr marL="0" indent="0">
              <a:buNone/>
            </a:pPr>
            <a:r>
              <a:rPr lang="en-US" sz="1600" dirty="0">
                <a:latin typeface="+mn-lt"/>
              </a:rPr>
              <a:t>Later on, the same Home Depot gets robbed (again!) and they steal all the padlocks.</a:t>
            </a:r>
          </a:p>
          <a:p>
            <a:pPr marL="0" indent="0">
              <a:buNone/>
            </a:pPr>
            <a:r>
              <a:rPr lang="en-US" sz="1600" dirty="0">
                <a:latin typeface="+mn-lt"/>
              </a:rPr>
              <a:t>But the padlocks themselves are useless without the one-of-a-kind keys. </a:t>
            </a:r>
          </a:p>
          <a:p>
            <a:pPr marL="0" indent="0">
              <a:buNone/>
            </a:pPr>
            <a:r>
              <a:rPr lang="en-US" sz="1600" dirty="0">
                <a:latin typeface="+mn-lt"/>
              </a:rPr>
              <a:t>And even if they had my key, it only works </a:t>
            </a:r>
            <a:r>
              <a:rPr lang="en-US" sz="1600" i="1" dirty="0">
                <a:latin typeface="+mn-lt"/>
              </a:rPr>
              <a:t>when I’m the one holding it</a:t>
            </a:r>
            <a:r>
              <a:rPr lang="en-US" sz="1600" dirty="0">
                <a:latin typeface="+mn-lt"/>
              </a:rPr>
              <a:t>, so there’s no possibility of it being used nefariously.</a:t>
            </a:r>
          </a:p>
          <a:p>
            <a:pPr marL="0" indent="0">
              <a:buNone/>
            </a:pPr>
            <a:r>
              <a:rPr lang="en-US" sz="1600" dirty="0">
                <a:latin typeface="+mn-lt"/>
              </a:rPr>
              <a:t>Even if someone sets up a </a:t>
            </a:r>
            <a:r>
              <a:rPr lang="en-US" sz="1600" i="1" dirty="0">
                <a:latin typeface="+mn-lt"/>
              </a:rPr>
              <a:t>whole fake Home Depot</a:t>
            </a:r>
            <a:r>
              <a:rPr lang="en-US" sz="1600" dirty="0">
                <a:latin typeface="+mn-lt"/>
              </a:rPr>
              <a:t> and I believe it, since they don’t have the one-of-a-kind padlock, my key won’t work there anyway.</a:t>
            </a:r>
          </a:p>
        </p:txBody>
      </p:sp>
      <p:sp>
        <p:nvSpPr>
          <p:cNvPr id="4" name="Footer Placeholder 3">
            <a:extLst>
              <a:ext uri="{FF2B5EF4-FFF2-40B4-BE49-F238E27FC236}">
                <a16:creationId xmlns:a16="http://schemas.microsoft.com/office/drawing/2014/main" id="{0ED60624-4C8D-1C9F-F31D-BE70503DBAD5}"/>
              </a:ext>
            </a:extLst>
          </p:cNvPr>
          <p:cNvSpPr>
            <a:spLocks noGrp="1"/>
          </p:cNvSpPr>
          <p:nvPr>
            <p:ph type="ftr" sz="quarter" idx="11"/>
          </p:nvPr>
        </p:nvSpPr>
        <p:spPr/>
        <p:txBody>
          <a:bodyPr/>
          <a:lstStyle/>
          <a:p>
            <a:r>
              <a:rPr lang="en-US"/>
              <a:t>Proprietary and Confidential</a:t>
            </a:r>
          </a:p>
        </p:txBody>
      </p:sp>
    </p:spTree>
    <p:extLst>
      <p:ext uri="{BB962C8B-B14F-4D97-AF65-F5344CB8AC3E}">
        <p14:creationId xmlns:p14="http://schemas.microsoft.com/office/powerpoint/2010/main" val="5741906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40693-D7B5-BEC8-E012-A479D5A54573}"/>
              </a:ext>
            </a:extLst>
          </p:cNvPr>
          <p:cNvSpPr>
            <a:spLocks noGrp="1"/>
          </p:cNvSpPr>
          <p:nvPr>
            <p:ph type="title"/>
          </p:nvPr>
        </p:nvSpPr>
        <p:spPr/>
        <p:txBody>
          <a:bodyPr/>
          <a:lstStyle/>
          <a:p>
            <a:r>
              <a:rPr lang="en-US" dirty="0"/>
              <a:t>Passkey Terminology</a:t>
            </a:r>
          </a:p>
        </p:txBody>
      </p:sp>
      <p:sp>
        <p:nvSpPr>
          <p:cNvPr id="3" name="Content Placeholder 2">
            <a:extLst>
              <a:ext uri="{FF2B5EF4-FFF2-40B4-BE49-F238E27FC236}">
                <a16:creationId xmlns:a16="http://schemas.microsoft.com/office/drawing/2014/main" id="{26D67298-368B-2BA4-11B4-ECE4220E331C}"/>
              </a:ext>
            </a:extLst>
          </p:cNvPr>
          <p:cNvSpPr>
            <a:spLocks noGrp="1"/>
          </p:cNvSpPr>
          <p:nvPr>
            <p:ph idx="1"/>
          </p:nvPr>
        </p:nvSpPr>
        <p:spPr>
          <a:xfrm>
            <a:off x="838200" y="1825625"/>
            <a:ext cx="10515600" cy="3809862"/>
          </a:xfrm>
        </p:spPr>
        <p:txBody>
          <a:bodyPr>
            <a:normAutofit/>
          </a:bodyPr>
          <a:lstStyle/>
          <a:p>
            <a:pPr marL="0" indent="0">
              <a:buNone/>
            </a:pPr>
            <a:r>
              <a:rPr lang="en-US" dirty="0">
                <a:latin typeface="+mn-lt"/>
              </a:rPr>
              <a:t>Home Depot padlock = the </a:t>
            </a:r>
            <a:r>
              <a:rPr lang="en-US" b="1" i="1" dirty="0">
                <a:latin typeface="+mn-lt"/>
              </a:rPr>
              <a:t>public key</a:t>
            </a:r>
            <a:r>
              <a:rPr lang="en-US" dirty="0">
                <a:latin typeface="+mn-lt"/>
              </a:rPr>
              <a:t> for the Home Depot website</a:t>
            </a:r>
          </a:p>
          <a:p>
            <a:pPr marL="0" indent="0">
              <a:buNone/>
            </a:pPr>
            <a:r>
              <a:rPr lang="en-US" dirty="0">
                <a:latin typeface="+mn-lt"/>
              </a:rPr>
              <a:t>Trusty Home-Depot specific key = the </a:t>
            </a:r>
            <a:r>
              <a:rPr lang="en-US" b="1" i="1" dirty="0">
                <a:latin typeface="+mn-lt"/>
              </a:rPr>
              <a:t>private key </a:t>
            </a:r>
            <a:r>
              <a:rPr lang="en-US" dirty="0">
                <a:latin typeface="+mn-lt"/>
              </a:rPr>
              <a:t>stored for the Home Depot website on your phone or password manager</a:t>
            </a:r>
          </a:p>
          <a:p>
            <a:pPr marL="0" indent="0">
              <a:buNone/>
            </a:pPr>
            <a:r>
              <a:rPr lang="en-US" dirty="0">
                <a:latin typeface="+mn-lt"/>
              </a:rPr>
              <a:t>The padlock + key combo = a “</a:t>
            </a:r>
            <a:r>
              <a:rPr lang="en-US" b="1" dirty="0">
                <a:latin typeface="+mn-lt"/>
              </a:rPr>
              <a:t>key pair</a:t>
            </a:r>
            <a:r>
              <a:rPr lang="en-US" dirty="0">
                <a:latin typeface="+mn-lt"/>
              </a:rPr>
              <a:t>” or “passkey”</a:t>
            </a:r>
          </a:p>
          <a:p>
            <a:pPr marL="0" indent="0">
              <a:buNone/>
            </a:pPr>
            <a:r>
              <a:rPr lang="en-US" dirty="0">
                <a:latin typeface="+mn-lt"/>
              </a:rPr>
              <a:t>The shopkeeper = the “</a:t>
            </a:r>
            <a:r>
              <a:rPr lang="en-US" b="1" dirty="0">
                <a:latin typeface="+mn-lt"/>
              </a:rPr>
              <a:t>relying party</a:t>
            </a:r>
            <a:r>
              <a:rPr lang="en-US" dirty="0">
                <a:latin typeface="+mn-lt"/>
              </a:rPr>
              <a:t>” asking you to prove your identity</a:t>
            </a:r>
          </a:p>
          <a:p>
            <a:pPr marL="0" indent="0">
              <a:buNone/>
            </a:pPr>
            <a:r>
              <a:rPr lang="en-US" dirty="0">
                <a:latin typeface="+mn-lt"/>
              </a:rPr>
              <a:t>The trusty key that “only works for me” = </a:t>
            </a:r>
            <a:r>
              <a:rPr lang="en-US" b="1" dirty="0">
                <a:latin typeface="+mn-lt"/>
              </a:rPr>
              <a:t>biometric authentication </a:t>
            </a:r>
            <a:r>
              <a:rPr lang="en-US" dirty="0">
                <a:latin typeface="+mn-lt"/>
              </a:rPr>
              <a:t>(for example, phone fingerprint or face scan)</a:t>
            </a:r>
          </a:p>
          <a:p>
            <a:pPr marL="0" indent="0">
              <a:buNone/>
            </a:pPr>
            <a:endParaRPr lang="en-US" dirty="0">
              <a:latin typeface="+mn-lt"/>
            </a:endParaRPr>
          </a:p>
          <a:p>
            <a:pPr marL="0" indent="0">
              <a:buNone/>
            </a:pPr>
            <a:r>
              <a:rPr lang="en-US" dirty="0">
                <a:latin typeface="+mn-lt"/>
              </a:rPr>
              <a:t>It’s worth noting too that passkeys are multi-factor by design. The private key on your phone is one factor, and the biometric access to unlock the phone is a second factor. 2FA without the involvement of passwords.</a:t>
            </a:r>
          </a:p>
        </p:txBody>
      </p:sp>
      <p:sp>
        <p:nvSpPr>
          <p:cNvPr id="4" name="Footer Placeholder 3">
            <a:extLst>
              <a:ext uri="{FF2B5EF4-FFF2-40B4-BE49-F238E27FC236}">
                <a16:creationId xmlns:a16="http://schemas.microsoft.com/office/drawing/2014/main" id="{DFC803D2-5E94-CB22-0AA8-523FC838E0EE}"/>
              </a:ext>
            </a:extLst>
          </p:cNvPr>
          <p:cNvSpPr>
            <a:spLocks noGrp="1"/>
          </p:cNvSpPr>
          <p:nvPr>
            <p:ph type="ftr" sz="quarter" idx="11"/>
          </p:nvPr>
        </p:nvSpPr>
        <p:spPr/>
        <p:txBody>
          <a:bodyPr/>
          <a:lstStyle/>
          <a:p>
            <a:r>
              <a:rPr lang="en-US"/>
              <a:t>Proprietary and Confidential</a:t>
            </a:r>
          </a:p>
        </p:txBody>
      </p:sp>
    </p:spTree>
    <p:extLst>
      <p:ext uri="{BB962C8B-B14F-4D97-AF65-F5344CB8AC3E}">
        <p14:creationId xmlns:p14="http://schemas.microsoft.com/office/powerpoint/2010/main" val="8496645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5A996-CC3F-9235-1551-6049EEB585A4}"/>
              </a:ext>
            </a:extLst>
          </p:cNvPr>
          <p:cNvSpPr>
            <a:spLocks noGrp="1"/>
          </p:cNvSpPr>
          <p:nvPr>
            <p:ph type="title"/>
          </p:nvPr>
        </p:nvSpPr>
        <p:spPr/>
        <p:txBody>
          <a:bodyPr/>
          <a:lstStyle/>
          <a:p>
            <a:r>
              <a:rPr lang="en-US" dirty="0"/>
              <a:t>Passkeys are available now</a:t>
            </a:r>
          </a:p>
        </p:txBody>
      </p:sp>
      <p:sp>
        <p:nvSpPr>
          <p:cNvPr id="4" name="Footer Placeholder 3">
            <a:extLst>
              <a:ext uri="{FF2B5EF4-FFF2-40B4-BE49-F238E27FC236}">
                <a16:creationId xmlns:a16="http://schemas.microsoft.com/office/drawing/2014/main" id="{27FEFCAA-E823-14BE-756D-C23470C60471}"/>
              </a:ext>
            </a:extLst>
          </p:cNvPr>
          <p:cNvSpPr>
            <a:spLocks noGrp="1"/>
          </p:cNvSpPr>
          <p:nvPr>
            <p:ph type="ftr" sz="quarter" idx="11"/>
          </p:nvPr>
        </p:nvSpPr>
        <p:spPr/>
        <p:txBody>
          <a:bodyPr/>
          <a:lstStyle/>
          <a:p>
            <a:r>
              <a:rPr lang="en-US"/>
              <a:t>Proprietary and Confidential</a:t>
            </a:r>
          </a:p>
        </p:txBody>
      </p:sp>
      <p:pic>
        <p:nvPicPr>
          <p:cNvPr id="6154" name="Picture 10" descr="Passkeys Overview - Apple Developer">
            <a:extLst>
              <a:ext uri="{FF2B5EF4-FFF2-40B4-BE49-F238E27FC236}">
                <a16:creationId xmlns:a16="http://schemas.microsoft.com/office/drawing/2014/main" id="{40ACD230-B863-F62E-FB58-C86DDA3378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9183" y="2011362"/>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Microsoft Logo, symbol, meaning, history, PNG, brand">
            <a:extLst>
              <a:ext uri="{FF2B5EF4-FFF2-40B4-BE49-F238E27FC236}">
                <a16:creationId xmlns:a16="http://schemas.microsoft.com/office/drawing/2014/main" id="{1B8F3264-BAAE-B110-D892-74AB8FCE6C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212" y="1660181"/>
            <a:ext cx="3912704" cy="2200896"/>
          </a:xfrm>
          <a:prstGeom prst="rect">
            <a:avLst/>
          </a:prstGeom>
          <a:noFill/>
          <a:extLst>
            <a:ext uri="{909E8E84-426E-40DD-AFC4-6F175D3DCCD1}">
              <a14:hiddenFill xmlns:a14="http://schemas.microsoft.com/office/drawing/2010/main">
                <a:solidFill>
                  <a:srgbClr val="FFFFFF"/>
                </a:solidFill>
              </a14:hiddenFill>
            </a:ext>
          </a:extLst>
        </p:spPr>
      </p:pic>
      <p:pic>
        <p:nvPicPr>
          <p:cNvPr id="6164" name="Picture 20" descr="Apple Logo and symbol, meaning, history, PNG, brand">
            <a:extLst>
              <a:ext uri="{FF2B5EF4-FFF2-40B4-BE49-F238E27FC236}">
                <a16:creationId xmlns:a16="http://schemas.microsoft.com/office/drawing/2014/main" id="{26E71773-CE9D-7FBD-00E4-B50CD29F80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8547" y="1874836"/>
            <a:ext cx="2356558" cy="1325564"/>
          </a:xfrm>
          <a:prstGeom prst="rect">
            <a:avLst/>
          </a:prstGeom>
          <a:noFill/>
          <a:extLst>
            <a:ext uri="{909E8E84-426E-40DD-AFC4-6F175D3DCCD1}">
              <a14:hiddenFill xmlns:a14="http://schemas.microsoft.com/office/drawing/2010/main">
                <a:solidFill>
                  <a:srgbClr val="FFFFFF"/>
                </a:solidFill>
              </a14:hiddenFill>
            </a:ext>
          </a:extLst>
        </p:spPr>
      </p:pic>
      <p:pic>
        <p:nvPicPr>
          <p:cNvPr id="6166" name="Picture 22" descr="Google Logo, symbol, meaning, history, PNG, brand">
            <a:extLst>
              <a:ext uri="{FF2B5EF4-FFF2-40B4-BE49-F238E27FC236}">
                <a16:creationId xmlns:a16="http://schemas.microsoft.com/office/drawing/2014/main" id="{D1EFAA64-7D77-3E5C-134D-72AD76161A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39069" y="3657600"/>
            <a:ext cx="3622261" cy="2037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1796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9C000-A905-7225-C1F5-2C5B39F0396B}"/>
              </a:ext>
            </a:extLst>
          </p:cNvPr>
          <p:cNvSpPr>
            <a:spLocks noGrp="1"/>
          </p:cNvSpPr>
          <p:nvPr>
            <p:ph type="title"/>
          </p:nvPr>
        </p:nvSpPr>
        <p:spPr/>
        <p:txBody>
          <a:bodyPr/>
          <a:lstStyle/>
          <a:p>
            <a:r>
              <a:rPr lang="en-US" dirty="0"/>
              <a:t>Authentication Factors are a Spectrum</a:t>
            </a:r>
          </a:p>
        </p:txBody>
      </p:sp>
      <p:sp>
        <p:nvSpPr>
          <p:cNvPr id="3" name="Content Placeholder 2">
            <a:extLst>
              <a:ext uri="{FF2B5EF4-FFF2-40B4-BE49-F238E27FC236}">
                <a16:creationId xmlns:a16="http://schemas.microsoft.com/office/drawing/2014/main" id="{C939B7E0-8F74-BF24-5396-05C0073914D9}"/>
              </a:ext>
            </a:extLst>
          </p:cNvPr>
          <p:cNvSpPr>
            <a:spLocks noGrp="1"/>
          </p:cNvSpPr>
          <p:nvPr>
            <p:ph idx="1"/>
          </p:nvPr>
        </p:nvSpPr>
        <p:spPr>
          <a:xfrm>
            <a:off x="838200" y="1825625"/>
            <a:ext cx="10515600" cy="4147792"/>
          </a:xfrm>
        </p:spPr>
        <p:txBody>
          <a:bodyPr>
            <a:noAutofit/>
          </a:bodyPr>
          <a:lstStyle/>
          <a:p>
            <a:pPr marL="0" indent="0">
              <a:lnSpc>
                <a:spcPct val="100000"/>
              </a:lnSpc>
              <a:buNone/>
            </a:pPr>
            <a:r>
              <a:rPr lang="en-US" sz="1800" dirty="0">
                <a:latin typeface="+mn-lt"/>
              </a:rPr>
              <a:t>Sometimes, the services and websites we use aren’t architected to use modern technologies like passkeys.</a:t>
            </a:r>
          </a:p>
          <a:p>
            <a:pPr marL="0" indent="0">
              <a:lnSpc>
                <a:spcPct val="100000"/>
              </a:lnSpc>
              <a:buNone/>
            </a:pPr>
            <a:endParaRPr lang="en-US" sz="1800" dirty="0">
              <a:latin typeface="+mn-lt"/>
            </a:endParaRPr>
          </a:p>
          <a:p>
            <a:pPr marL="0" indent="0">
              <a:lnSpc>
                <a:spcPct val="100000"/>
              </a:lnSpc>
              <a:buNone/>
            </a:pPr>
            <a:r>
              <a:rPr lang="en-US" sz="1800" dirty="0">
                <a:latin typeface="+mn-lt"/>
              </a:rPr>
              <a:t>The most common implementation like this is sites that use email for a “one-time-password”.</a:t>
            </a:r>
          </a:p>
          <a:p>
            <a:pPr marL="0" indent="0">
              <a:lnSpc>
                <a:spcPct val="100000"/>
              </a:lnSpc>
              <a:buNone/>
            </a:pPr>
            <a:r>
              <a:rPr lang="en-US" sz="1800" dirty="0">
                <a:latin typeface="+mn-lt"/>
              </a:rPr>
              <a:t>Even though Email “one-time-passwords” are not </a:t>
            </a:r>
            <a:r>
              <a:rPr lang="en-US" sz="1800" i="1" dirty="0">
                <a:latin typeface="+mn-lt"/>
              </a:rPr>
              <a:t>true </a:t>
            </a:r>
            <a:r>
              <a:rPr lang="en-US" sz="1800" dirty="0">
                <a:latin typeface="+mn-lt"/>
              </a:rPr>
              <a:t>2FA and are often considered weak (KNOW password + KNOW one-time-password), we can </a:t>
            </a:r>
            <a:r>
              <a:rPr lang="en-US" sz="1800" i="1" dirty="0">
                <a:latin typeface="+mn-lt"/>
              </a:rPr>
              <a:t>receive</a:t>
            </a:r>
            <a:r>
              <a:rPr lang="en-US" sz="1800" dirty="0">
                <a:latin typeface="+mn-lt"/>
              </a:rPr>
              <a:t> the one-time-password on a passkey-secured email account (HAVE phone + ARE you) and improve the overall security of the login.</a:t>
            </a:r>
          </a:p>
          <a:p>
            <a:pPr marL="0" indent="0">
              <a:lnSpc>
                <a:spcPct val="100000"/>
              </a:lnSpc>
              <a:buNone/>
            </a:pPr>
            <a:r>
              <a:rPr lang="en-US" sz="1800" dirty="0">
                <a:latin typeface="+mn-lt"/>
              </a:rPr>
              <a:t>This is a security principle called “security inheritance” or “chain strength”.</a:t>
            </a:r>
          </a:p>
          <a:p>
            <a:pPr marL="0" indent="0">
              <a:lnSpc>
                <a:spcPct val="100000"/>
              </a:lnSpc>
              <a:buNone/>
            </a:pPr>
            <a:endParaRPr lang="en-US" sz="1800" dirty="0">
              <a:latin typeface="+mn-lt"/>
            </a:endParaRPr>
          </a:p>
          <a:p>
            <a:pPr marL="0" indent="0">
              <a:lnSpc>
                <a:spcPct val="100000"/>
              </a:lnSpc>
              <a:buNone/>
            </a:pPr>
            <a:r>
              <a:rPr lang="en-US" sz="1800" b="1" dirty="0">
                <a:latin typeface="+mn-lt"/>
              </a:rPr>
              <a:t>Security is a spectrum, and you almost always have more leverage than you think.</a:t>
            </a:r>
          </a:p>
        </p:txBody>
      </p:sp>
      <p:sp>
        <p:nvSpPr>
          <p:cNvPr id="4" name="Footer Placeholder 3">
            <a:extLst>
              <a:ext uri="{FF2B5EF4-FFF2-40B4-BE49-F238E27FC236}">
                <a16:creationId xmlns:a16="http://schemas.microsoft.com/office/drawing/2014/main" id="{B7111FFB-1D34-A5E7-9974-65D194FE8DC0}"/>
              </a:ext>
            </a:extLst>
          </p:cNvPr>
          <p:cNvSpPr>
            <a:spLocks noGrp="1"/>
          </p:cNvSpPr>
          <p:nvPr>
            <p:ph type="ftr" sz="quarter" idx="11"/>
          </p:nvPr>
        </p:nvSpPr>
        <p:spPr/>
        <p:txBody>
          <a:bodyPr/>
          <a:lstStyle/>
          <a:p>
            <a:r>
              <a:rPr lang="en-US" dirty="0"/>
              <a:t>Proprietary and Confidential</a:t>
            </a:r>
          </a:p>
        </p:txBody>
      </p:sp>
    </p:spTree>
    <p:extLst>
      <p:ext uri="{BB962C8B-B14F-4D97-AF65-F5344CB8AC3E}">
        <p14:creationId xmlns:p14="http://schemas.microsoft.com/office/powerpoint/2010/main" val="5076401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A2E6D-13E4-EFEB-99AD-FAF50BE0E939}"/>
              </a:ext>
            </a:extLst>
          </p:cNvPr>
          <p:cNvSpPr>
            <a:spLocks noGrp="1"/>
          </p:cNvSpPr>
          <p:nvPr>
            <p:ph type="title"/>
          </p:nvPr>
        </p:nvSpPr>
        <p:spPr/>
        <p:txBody>
          <a:bodyPr/>
          <a:lstStyle/>
          <a:p>
            <a:r>
              <a:rPr lang="en-US" dirty="0"/>
              <a:t>Secured Networks</a:t>
            </a:r>
          </a:p>
        </p:txBody>
      </p:sp>
      <p:sp>
        <p:nvSpPr>
          <p:cNvPr id="3" name="Content Placeholder 2">
            <a:extLst>
              <a:ext uri="{FF2B5EF4-FFF2-40B4-BE49-F238E27FC236}">
                <a16:creationId xmlns:a16="http://schemas.microsoft.com/office/drawing/2014/main" id="{E981D44A-AF4D-F463-5E7E-3203C7F41B8D}"/>
              </a:ext>
            </a:extLst>
          </p:cNvPr>
          <p:cNvSpPr>
            <a:spLocks noGrp="1"/>
          </p:cNvSpPr>
          <p:nvPr>
            <p:ph idx="1"/>
          </p:nvPr>
        </p:nvSpPr>
        <p:spPr>
          <a:xfrm>
            <a:off x="946298" y="4019107"/>
            <a:ext cx="10407502" cy="1925320"/>
          </a:xfrm>
        </p:spPr>
        <p:txBody>
          <a:bodyPr>
            <a:normAutofit/>
          </a:bodyPr>
          <a:lstStyle/>
          <a:p>
            <a:pPr marL="0" indent="0">
              <a:buNone/>
            </a:pPr>
            <a:r>
              <a:rPr lang="en-US" sz="1800" dirty="0">
                <a:latin typeface="+mn-lt"/>
              </a:rPr>
              <a:t>Just because a network requires a password to join doesn’t inherently mean it is safe, only that not everyone can connect to it.</a:t>
            </a:r>
          </a:p>
          <a:p>
            <a:pPr marL="0" indent="0">
              <a:buNone/>
            </a:pPr>
            <a:r>
              <a:rPr lang="en-US" sz="1800" dirty="0">
                <a:latin typeface="+mn-lt"/>
              </a:rPr>
              <a:t>Consider circumstances like </a:t>
            </a:r>
            <a:r>
              <a:rPr lang="en-US" sz="1800" b="1" dirty="0">
                <a:latin typeface="+mn-lt"/>
              </a:rPr>
              <a:t>conferences</a:t>
            </a:r>
            <a:r>
              <a:rPr lang="en-US" sz="1800" dirty="0">
                <a:latin typeface="+mn-lt"/>
              </a:rPr>
              <a:t> or </a:t>
            </a:r>
            <a:r>
              <a:rPr lang="en-US" sz="1800" b="1" dirty="0">
                <a:latin typeface="+mn-lt"/>
              </a:rPr>
              <a:t>hotel rooms </a:t>
            </a:r>
            <a:r>
              <a:rPr lang="en-US" sz="1800" dirty="0">
                <a:latin typeface="+mn-lt"/>
              </a:rPr>
              <a:t>where credentials can be obtained with moderate ease by bad actors.</a:t>
            </a:r>
          </a:p>
        </p:txBody>
      </p:sp>
      <p:sp>
        <p:nvSpPr>
          <p:cNvPr id="4" name="Footer Placeholder 3">
            <a:extLst>
              <a:ext uri="{FF2B5EF4-FFF2-40B4-BE49-F238E27FC236}">
                <a16:creationId xmlns:a16="http://schemas.microsoft.com/office/drawing/2014/main" id="{A554392C-887E-3AE7-1B12-3A8C7E2B5083}"/>
              </a:ext>
            </a:extLst>
          </p:cNvPr>
          <p:cNvSpPr>
            <a:spLocks noGrp="1"/>
          </p:cNvSpPr>
          <p:nvPr>
            <p:ph type="ftr" sz="quarter" idx="11"/>
          </p:nvPr>
        </p:nvSpPr>
        <p:spPr/>
        <p:txBody>
          <a:bodyPr/>
          <a:lstStyle/>
          <a:p>
            <a:r>
              <a:rPr lang="en-US"/>
              <a:t>Proprietary and Confidential</a:t>
            </a:r>
          </a:p>
        </p:txBody>
      </p:sp>
      <p:graphicFrame>
        <p:nvGraphicFramePr>
          <p:cNvPr id="6" name="Table 5">
            <a:extLst>
              <a:ext uri="{FF2B5EF4-FFF2-40B4-BE49-F238E27FC236}">
                <a16:creationId xmlns:a16="http://schemas.microsoft.com/office/drawing/2014/main" id="{E3628551-7CA7-7FA9-568D-7520FA86C1C4}"/>
              </a:ext>
            </a:extLst>
          </p:cNvPr>
          <p:cNvGraphicFramePr>
            <a:graphicFrameLocks noGrp="1"/>
          </p:cNvGraphicFramePr>
          <p:nvPr>
            <p:extLst>
              <p:ext uri="{D42A27DB-BD31-4B8C-83A1-F6EECF244321}">
                <p14:modId xmlns:p14="http://schemas.microsoft.com/office/powerpoint/2010/main" val="1801991187"/>
              </p:ext>
            </p:extLst>
          </p:nvPr>
        </p:nvGraphicFramePr>
        <p:xfrm>
          <a:off x="1143000" y="1829119"/>
          <a:ext cx="9621078" cy="1651000"/>
        </p:xfrm>
        <a:graphic>
          <a:graphicData uri="http://schemas.openxmlformats.org/drawingml/2006/table">
            <a:tbl>
              <a:tblPr firstRow="1" bandRow="1">
                <a:tableStyleId>{5C22544A-7EE6-4342-B048-85BDC9FD1C3A}</a:tableStyleId>
              </a:tblPr>
              <a:tblGrid>
                <a:gridCol w="4810539">
                  <a:extLst>
                    <a:ext uri="{9D8B030D-6E8A-4147-A177-3AD203B41FA5}">
                      <a16:colId xmlns:a16="http://schemas.microsoft.com/office/drawing/2014/main" val="322961059"/>
                    </a:ext>
                  </a:extLst>
                </a:gridCol>
                <a:gridCol w="4810539">
                  <a:extLst>
                    <a:ext uri="{9D8B030D-6E8A-4147-A177-3AD203B41FA5}">
                      <a16:colId xmlns:a16="http://schemas.microsoft.com/office/drawing/2014/main" val="467871546"/>
                    </a:ext>
                  </a:extLst>
                </a:gridCol>
              </a:tblGrid>
              <a:tr h="370840">
                <a:tc>
                  <a:txBody>
                    <a:bodyPr/>
                    <a:lstStyle/>
                    <a:p>
                      <a:r>
                        <a:rPr lang="en-US" dirty="0"/>
                        <a:t>Do</a:t>
                      </a:r>
                    </a:p>
                  </a:txBody>
                  <a:tcPr/>
                </a:tc>
                <a:tc>
                  <a:txBody>
                    <a:bodyPr/>
                    <a:lstStyle/>
                    <a:p>
                      <a:r>
                        <a:rPr lang="en-US" dirty="0"/>
                        <a:t>Don’t</a:t>
                      </a:r>
                    </a:p>
                  </a:txBody>
                  <a:tcPr/>
                </a:tc>
                <a:extLst>
                  <a:ext uri="{0D108BD9-81ED-4DB2-BD59-A6C34878D82A}">
                    <a16:rowId xmlns:a16="http://schemas.microsoft.com/office/drawing/2014/main" val="2370431220"/>
                  </a:ext>
                </a:extLst>
              </a:tr>
              <a:tr h="370840">
                <a:tc>
                  <a:txBody>
                    <a:bodyPr/>
                    <a:lstStyle/>
                    <a:p>
                      <a:r>
                        <a:rPr lang="en-US" dirty="0"/>
                        <a:t>Use a VPN when working on public networks</a:t>
                      </a:r>
                    </a:p>
                  </a:txBody>
                  <a:tcPr/>
                </a:tc>
                <a:tc>
                  <a:txBody>
                    <a:bodyPr/>
                    <a:lstStyle/>
                    <a:p>
                      <a:r>
                        <a:rPr lang="en-US" dirty="0"/>
                        <a:t>Ignore certificate warnings on networks or websites</a:t>
                      </a:r>
                    </a:p>
                  </a:txBody>
                  <a:tcPr/>
                </a:tc>
                <a:extLst>
                  <a:ext uri="{0D108BD9-81ED-4DB2-BD59-A6C34878D82A}">
                    <a16:rowId xmlns:a16="http://schemas.microsoft.com/office/drawing/2014/main" val="698333815"/>
                  </a:ext>
                </a:extLst>
              </a:tr>
              <a:tr h="370840">
                <a:tc>
                  <a:txBody>
                    <a:bodyPr/>
                    <a:lstStyle/>
                    <a:p>
                      <a:r>
                        <a:rPr lang="en-US" dirty="0"/>
                        <a:t>Use your phone’s cellular network connection instead of </a:t>
                      </a:r>
                      <a:r>
                        <a:rPr lang="en-US" dirty="0" err="1"/>
                        <a:t>WiFi</a:t>
                      </a:r>
                      <a:r>
                        <a:rPr lang="en-US" dirty="0"/>
                        <a:t> in public places</a:t>
                      </a:r>
                    </a:p>
                  </a:txBody>
                  <a:tcPr/>
                </a:tc>
                <a:tc>
                  <a:txBody>
                    <a:bodyPr/>
                    <a:lstStyle/>
                    <a:p>
                      <a:r>
                        <a:rPr lang="en-US" dirty="0"/>
                        <a:t>Don’t assume that a “correctly named” network is authentic</a:t>
                      </a:r>
                    </a:p>
                  </a:txBody>
                  <a:tcPr/>
                </a:tc>
                <a:extLst>
                  <a:ext uri="{0D108BD9-81ED-4DB2-BD59-A6C34878D82A}">
                    <a16:rowId xmlns:a16="http://schemas.microsoft.com/office/drawing/2014/main" val="2720391013"/>
                  </a:ext>
                </a:extLst>
              </a:tr>
            </a:tbl>
          </a:graphicData>
        </a:graphic>
      </p:graphicFrame>
    </p:spTree>
    <p:extLst>
      <p:ext uri="{BB962C8B-B14F-4D97-AF65-F5344CB8AC3E}">
        <p14:creationId xmlns:p14="http://schemas.microsoft.com/office/powerpoint/2010/main" val="9055223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0385D-B443-5467-8498-7BBFF3F2C13D}"/>
              </a:ext>
            </a:extLst>
          </p:cNvPr>
          <p:cNvSpPr>
            <a:spLocks noGrp="1"/>
          </p:cNvSpPr>
          <p:nvPr>
            <p:ph type="title"/>
          </p:nvPr>
        </p:nvSpPr>
        <p:spPr/>
        <p:txBody>
          <a:bodyPr/>
          <a:lstStyle/>
          <a:p>
            <a:r>
              <a:rPr lang="en-US" dirty="0"/>
              <a:t>Physical Security Basics</a:t>
            </a:r>
          </a:p>
        </p:txBody>
      </p:sp>
      <p:sp>
        <p:nvSpPr>
          <p:cNvPr id="3" name="Content Placeholder 2">
            <a:extLst>
              <a:ext uri="{FF2B5EF4-FFF2-40B4-BE49-F238E27FC236}">
                <a16:creationId xmlns:a16="http://schemas.microsoft.com/office/drawing/2014/main" id="{555B0A9D-FA54-11DA-172D-FB4C1134C892}"/>
              </a:ext>
            </a:extLst>
          </p:cNvPr>
          <p:cNvSpPr>
            <a:spLocks noGrp="1"/>
          </p:cNvSpPr>
          <p:nvPr>
            <p:ph idx="1"/>
          </p:nvPr>
        </p:nvSpPr>
        <p:spPr/>
        <p:txBody>
          <a:bodyPr>
            <a:normAutofit/>
          </a:bodyPr>
          <a:lstStyle/>
          <a:p>
            <a:pPr marL="0" indent="0">
              <a:buNone/>
            </a:pPr>
            <a:r>
              <a:rPr lang="en-US" sz="1800" b="1" dirty="0">
                <a:latin typeface="+mn-lt"/>
              </a:rPr>
              <a:t>Tailgating</a:t>
            </a:r>
            <a:r>
              <a:rPr lang="en-US" sz="1800" dirty="0">
                <a:latin typeface="+mn-lt"/>
              </a:rPr>
              <a:t>: Following someone into a secured area as they are opening a door, or merging into a group of people who have access</a:t>
            </a:r>
          </a:p>
          <a:p>
            <a:pPr marL="0" indent="0">
              <a:buNone/>
            </a:pPr>
            <a:r>
              <a:rPr lang="en-US" sz="1800" b="1" dirty="0">
                <a:latin typeface="+mn-lt"/>
              </a:rPr>
              <a:t>Clean desk: </a:t>
            </a:r>
            <a:r>
              <a:rPr lang="en-US" sz="1800" dirty="0">
                <a:latin typeface="+mn-lt"/>
              </a:rPr>
              <a:t>Ensuring that your physical desktop is clear of materials that could provide access or secured information. This is especially important if you work with sensitive information like personnel files, or on projects with private information.</a:t>
            </a:r>
          </a:p>
          <a:p>
            <a:pPr marL="0" indent="0">
              <a:buNone/>
            </a:pPr>
            <a:r>
              <a:rPr lang="en-US" sz="1800" b="1" dirty="0">
                <a:latin typeface="+mn-lt"/>
              </a:rPr>
              <a:t>Locking screen</a:t>
            </a:r>
            <a:r>
              <a:rPr lang="en-US" sz="1800" dirty="0">
                <a:latin typeface="+mn-lt"/>
              </a:rPr>
              <a:t>: Ensuring your desktop is locked when you’re not at the keyboard. </a:t>
            </a:r>
          </a:p>
        </p:txBody>
      </p:sp>
      <p:sp>
        <p:nvSpPr>
          <p:cNvPr id="4" name="Footer Placeholder 3">
            <a:extLst>
              <a:ext uri="{FF2B5EF4-FFF2-40B4-BE49-F238E27FC236}">
                <a16:creationId xmlns:a16="http://schemas.microsoft.com/office/drawing/2014/main" id="{5FC3172A-F29E-B140-DC78-F10B0A45F324}"/>
              </a:ext>
            </a:extLst>
          </p:cNvPr>
          <p:cNvSpPr>
            <a:spLocks noGrp="1"/>
          </p:cNvSpPr>
          <p:nvPr>
            <p:ph type="ftr" sz="quarter" idx="11"/>
          </p:nvPr>
        </p:nvSpPr>
        <p:spPr/>
        <p:txBody>
          <a:bodyPr/>
          <a:lstStyle/>
          <a:p>
            <a:r>
              <a:rPr lang="en-US"/>
              <a:t>Proprietary and Confidential</a:t>
            </a:r>
          </a:p>
        </p:txBody>
      </p:sp>
    </p:spTree>
    <p:extLst>
      <p:ext uri="{BB962C8B-B14F-4D97-AF65-F5344CB8AC3E}">
        <p14:creationId xmlns:p14="http://schemas.microsoft.com/office/powerpoint/2010/main" val="18387247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37000-9A14-ED0D-2923-A7BB8DEA7B45}"/>
              </a:ext>
            </a:extLst>
          </p:cNvPr>
          <p:cNvSpPr>
            <a:spLocks noGrp="1"/>
          </p:cNvSpPr>
          <p:nvPr>
            <p:ph type="title"/>
          </p:nvPr>
        </p:nvSpPr>
        <p:spPr>
          <a:xfrm>
            <a:off x="911085" y="365125"/>
            <a:ext cx="10515600" cy="1325563"/>
          </a:xfrm>
        </p:spPr>
        <p:txBody>
          <a:bodyPr anchor="ctr">
            <a:normAutofit/>
          </a:bodyPr>
          <a:lstStyle/>
          <a:p>
            <a:r>
              <a:rPr lang="en-US" dirty="0"/>
              <a:t>Data Classifications</a:t>
            </a:r>
          </a:p>
        </p:txBody>
      </p:sp>
      <p:sp>
        <p:nvSpPr>
          <p:cNvPr id="4" name="Footer Placeholder 3">
            <a:extLst>
              <a:ext uri="{FF2B5EF4-FFF2-40B4-BE49-F238E27FC236}">
                <a16:creationId xmlns:a16="http://schemas.microsoft.com/office/drawing/2014/main" id="{6C0769E3-4733-77A8-4275-DFD1FCF58A2E}"/>
              </a:ext>
            </a:extLst>
          </p:cNvPr>
          <p:cNvSpPr>
            <a:spLocks noGrp="1"/>
          </p:cNvSpPr>
          <p:nvPr>
            <p:ph type="ftr" sz="quarter" idx="11"/>
          </p:nvPr>
        </p:nvSpPr>
        <p:spPr>
          <a:xfrm>
            <a:off x="4038600" y="6356350"/>
            <a:ext cx="4114800" cy="365125"/>
          </a:xfrm>
        </p:spPr>
        <p:txBody>
          <a:bodyPr anchor="ctr">
            <a:normAutofit/>
          </a:bodyPr>
          <a:lstStyle/>
          <a:p>
            <a:pPr>
              <a:spcAft>
                <a:spcPts val="600"/>
              </a:spcAft>
            </a:pPr>
            <a:r>
              <a:rPr lang="en-US"/>
              <a:t>Proprietary and Confidential</a:t>
            </a:r>
          </a:p>
        </p:txBody>
      </p:sp>
      <p:graphicFrame>
        <p:nvGraphicFramePr>
          <p:cNvPr id="6" name="Content Placeholder 2">
            <a:extLst>
              <a:ext uri="{FF2B5EF4-FFF2-40B4-BE49-F238E27FC236}">
                <a16:creationId xmlns:a16="http://schemas.microsoft.com/office/drawing/2014/main" id="{A1D4EDB3-4082-9E16-E3CB-50A61DC3410B}"/>
              </a:ext>
            </a:extLst>
          </p:cNvPr>
          <p:cNvGraphicFramePr>
            <a:graphicFrameLocks noGrp="1"/>
          </p:cNvGraphicFramePr>
          <p:nvPr>
            <p:ph idx="1"/>
            <p:extLst>
              <p:ext uri="{D42A27DB-BD31-4B8C-83A1-F6EECF244321}">
                <p14:modId xmlns:p14="http://schemas.microsoft.com/office/powerpoint/2010/main" val="2852166706"/>
              </p:ext>
            </p:extLst>
          </p:nvPr>
        </p:nvGraphicFramePr>
        <p:xfrm>
          <a:off x="324677" y="1351722"/>
          <a:ext cx="11184835"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590081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382DC-2942-4B3C-FAD8-699586E73043}"/>
              </a:ext>
            </a:extLst>
          </p:cNvPr>
          <p:cNvSpPr>
            <a:spLocks noGrp="1"/>
          </p:cNvSpPr>
          <p:nvPr>
            <p:ph type="title"/>
          </p:nvPr>
        </p:nvSpPr>
        <p:spPr/>
        <p:txBody>
          <a:bodyPr/>
          <a:lstStyle/>
          <a:p>
            <a:r>
              <a:rPr lang="en-US" dirty="0"/>
              <a:t>Data Security: One Call to Action</a:t>
            </a:r>
          </a:p>
        </p:txBody>
      </p:sp>
      <p:sp>
        <p:nvSpPr>
          <p:cNvPr id="3" name="Content Placeholder 2">
            <a:extLst>
              <a:ext uri="{FF2B5EF4-FFF2-40B4-BE49-F238E27FC236}">
                <a16:creationId xmlns:a16="http://schemas.microsoft.com/office/drawing/2014/main" id="{52F0574E-D310-6DA0-4D64-C4774E099F4E}"/>
              </a:ext>
            </a:extLst>
          </p:cNvPr>
          <p:cNvSpPr>
            <a:spLocks noGrp="1"/>
          </p:cNvSpPr>
          <p:nvPr>
            <p:ph idx="1"/>
          </p:nvPr>
        </p:nvSpPr>
        <p:spPr>
          <a:xfrm>
            <a:off x="838200" y="1825625"/>
            <a:ext cx="10515600" cy="3760166"/>
          </a:xfrm>
        </p:spPr>
        <p:txBody>
          <a:bodyPr>
            <a:normAutofit/>
          </a:bodyPr>
          <a:lstStyle/>
          <a:p>
            <a:pPr marL="0" indent="0">
              <a:buNone/>
            </a:pPr>
            <a:r>
              <a:rPr lang="en-US" sz="1800" dirty="0">
                <a:latin typeface="+mn-lt"/>
              </a:rPr>
              <a:t>Instead of going into detail about what each of these classifications mean technically and which ones map to which controls for each certification, I want everyone to take away just one thing:</a:t>
            </a:r>
          </a:p>
          <a:p>
            <a:pPr marL="0" indent="0">
              <a:buNone/>
            </a:pPr>
            <a:endParaRPr lang="en-US" sz="1800" dirty="0">
              <a:latin typeface="+mn-lt"/>
            </a:endParaRPr>
          </a:p>
          <a:p>
            <a:r>
              <a:rPr lang="en-US" sz="1800" b="1" dirty="0">
                <a:latin typeface="+mn-lt"/>
              </a:rPr>
              <a:t>If you notice you or someone else has access to something they don’t need to perform their job, notify IT.</a:t>
            </a:r>
          </a:p>
          <a:p>
            <a:pPr marL="0" indent="0">
              <a:buNone/>
            </a:pPr>
            <a:endParaRPr lang="en-US" sz="1800" dirty="0">
              <a:latin typeface="+mn-lt"/>
            </a:endParaRPr>
          </a:p>
          <a:p>
            <a:pPr marL="0" indent="0">
              <a:buNone/>
            </a:pPr>
            <a:r>
              <a:rPr lang="en-US" sz="1800" dirty="0">
                <a:latin typeface="+mn-lt"/>
              </a:rPr>
              <a:t>More often than not, access control list issues are potential audit issues waiting to be surfaced. This is the simplest way for us to maintain broader visibility beyond the auditing and monitoring we already do.</a:t>
            </a:r>
          </a:p>
        </p:txBody>
      </p:sp>
      <p:sp>
        <p:nvSpPr>
          <p:cNvPr id="4" name="Footer Placeholder 3">
            <a:extLst>
              <a:ext uri="{FF2B5EF4-FFF2-40B4-BE49-F238E27FC236}">
                <a16:creationId xmlns:a16="http://schemas.microsoft.com/office/drawing/2014/main" id="{C493DD2A-B44C-8C61-9EE1-5979CFE097CB}"/>
              </a:ext>
            </a:extLst>
          </p:cNvPr>
          <p:cNvSpPr>
            <a:spLocks noGrp="1"/>
          </p:cNvSpPr>
          <p:nvPr>
            <p:ph type="ftr" sz="quarter" idx="11"/>
          </p:nvPr>
        </p:nvSpPr>
        <p:spPr/>
        <p:txBody>
          <a:bodyPr/>
          <a:lstStyle/>
          <a:p>
            <a:r>
              <a:rPr lang="en-US"/>
              <a:t>Proprietary and Confidential</a:t>
            </a:r>
          </a:p>
        </p:txBody>
      </p:sp>
    </p:spTree>
    <p:extLst>
      <p:ext uri="{BB962C8B-B14F-4D97-AF65-F5344CB8AC3E}">
        <p14:creationId xmlns:p14="http://schemas.microsoft.com/office/powerpoint/2010/main" val="24159153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E10BB-B703-CF7B-1CF7-8252B14B61DE}"/>
              </a:ext>
            </a:extLst>
          </p:cNvPr>
          <p:cNvSpPr>
            <a:spLocks noGrp="1"/>
          </p:cNvSpPr>
          <p:nvPr>
            <p:ph type="title"/>
          </p:nvPr>
        </p:nvSpPr>
        <p:spPr/>
        <p:txBody>
          <a:bodyPr/>
          <a:lstStyle/>
          <a:p>
            <a:r>
              <a:rPr lang="en-US" dirty="0"/>
              <a:t>Recap: Practical Strategy for Cybersecurity Safety</a:t>
            </a:r>
          </a:p>
        </p:txBody>
      </p:sp>
      <p:sp>
        <p:nvSpPr>
          <p:cNvPr id="3" name="Content Placeholder 2">
            <a:extLst>
              <a:ext uri="{FF2B5EF4-FFF2-40B4-BE49-F238E27FC236}">
                <a16:creationId xmlns:a16="http://schemas.microsoft.com/office/drawing/2014/main" id="{3C0BFFD7-6582-50F4-F223-871ED2BE1BE3}"/>
              </a:ext>
            </a:extLst>
          </p:cNvPr>
          <p:cNvSpPr>
            <a:spLocks noGrp="1"/>
          </p:cNvSpPr>
          <p:nvPr>
            <p:ph idx="1"/>
          </p:nvPr>
        </p:nvSpPr>
        <p:spPr>
          <a:xfrm>
            <a:off x="838200" y="1825624"/>
            <a:ext cx="10515600" cy="4237245"/>
          </a:xfrm>
        </p:spPr>
        <p:txBody>
          <a:bodyPr>
            <a:normAutofit lnSpcReduction="10000"/>
          </a:bodyPr>
          <a:lstStyle/>
          <a:p>
            <a:pPr marL="0" indent="0">
              <a:buNone/>
            </a:pPr>
            <a:r>
              <a:rPr lang="en-US" sz="1600" b="1" dirty="0">
                <a:latin typeface="+mn-lt"/>
              </a:rPr>
              <a:t>Verification Mindset</a:t>
            </a:r>
          </a:p>
          <a:p>
            <a:pPr lvl="1"/>
            <a:r>
              <a:rPr lang="en-US" sz="1600" dirty="0">
                <a:latin typeface="+mn-lt"/>
              </a:rPr>
              <a:t>Move from “spot the fake” to “verify the request”</a:t>
            </a:r>
          </a:p>
          <a:p>
            <a:pPr marL="0" indent="0">
              <a:buNone/>
            </a:pPr>
            <a:r>
              <a:rPr lang="en-US" sz="1600" b="1" dirty="0">
                <a:latin typeface="+mn-lt"/>
              </a:rPr>
              <a:t>Criticality of the IT team</a:t>
            </a:r>
          </a:p>
          <a:p>
            <a:pPr lvl="1"/>
            <a:r>
              <a:rPr lang="en-US" sz="1600" dirty="0">
                <a:latin typeface="+mn-lt"/>
              </a:rPr>
              <a:t>IT Team follows procedure</a:t>
            </a:r>
          </a:p>
          <a:p>
            <a:pPr lvl="1"/>
            <a:r>
              <a:rPr lang="en-US" sz="1600" dirty="0">
                <a:latin typeface="+mn-lt"/>
              </a:rPr>
              <a:t>We all support them by adhering to standardized practices</a:t>
            </a:r>
          </a:p>
          <a:p>
            <a:pPr marL="0" indent="0">
              <a:buNone/>
            </a:pPr>
            <a:r>
              <a:rPr lang="en-US" sz="1600" b="1" dirty="0">
                <a:latin typeface="+mn-lt"/>
              </a:rPr>
              <a:t>Access Control</a:t>
            </a:r>
          </a:p>
          <a:p>
            <a:pPr lvl="1">
              <a:lnSpc>
                <a:spcPct val="120000"/>
              </a:lnSpc>
            </a:pPr>
            <a:r>
              <a:rPr lang="en-US" sz="1600" dirty="0">
                <a:latin typeface="+mn-lt"/>
              </a:rPr>
              <a:t>Long passwords</a:t>
            </a:r>
          </a:p>
          <a:p>
            <a:pPr lvl="1">
              <a:lnSpc>
                <a:spcPct val="120000"/>
              </a:lnSpc>
            </a:pPr>
            <a:r>
              <a:rPr lang="en-US" sz="1600" dirty="0">
                <a:latin typeface="+mn-lt"/>
              </a:rPr>
              <a:t>Password Managers</a:t>
            </a:r>
          </a:p>
          <a:p>
            <a:pPr lvl="1">
              <a:lnSpc>
                <a:spcPct val="120000"/>
              </a:lnSpc>
            </a:pPr>
            <a:r>
              <a:rPr lang="en-US" sz="1600" dirty="0">
                <a:latin typeface="+mn-lt"/>
              </a:rPr>
              <a:t>Passkeys</a:t>
            </a:r>
          </a:p>
          <a:p>
            <a:pPr marL="0" indent="0">
              <a:buNone/>
            </a:pPr>
            <a:r>
              <a:rPr lang="en-US" sz="1600" b="1" dirty="0">
                <a:latin typeface="+mn-lt"/>
              </a:rPr>
              <a:t>Incident reporting</a:t>
            </a:r>
          </a:p>
          <a:p>
            <a:pPr marL="0" indent="0">
              <a:buNone/>
            </a:pPr>
            <a:r>
              <a:rPr lang="en-US" sz="1600" b="1" dirty="0">
                <a:latin typeface="+mn-lt"/>
              </a:rPr>
              <a:t>Awareness of “digital footprint” and data storage</a:t>
            </a:r>
          </a:p>
        </p:txBody>
      </p:sp>
      <p:sp>
        <p:nvSpPr>
          <p:cNvPr id="4" name="Footer Placeholder 3">
            <a:extLst>
              <a:ext uri="{FF2B5EF4-FFF2-40B4-BE49-F238E27FC236}">
                <a16:creationId xmlns:a16="http://schemas.microsoft.com/office/drawing/2014/main" id="{2ACC470C-6A6C-ADE4-B46B-9917610459D2}"/>
              </a:ext>
            </a:extLst>
          </p:cNvPr>
          <p:cNvSpPr>
            <a:spLocks noGrp="1"/>
          </p:cNvSpPr>
          <p:nvPr>
            <p:ph type="ftr" sz="quarter" idx="11"/>
          </p:nvPr>
        </p:nvSpPr>
        <p:spPr/>
        <p:txBody>
          <a:bodyPr/>
          <a:lstStyle/>
          <a:p>
            <a:r>
              <a:rPr lang="en-US"/>
              <a:t>Proprietary and Confidential</a:t>
            </a:r>
          </a:p>
        </p:txBody>
      </p:sp>
    </p:spTree>
    <p:extLst>
      <p:ext uri="{BB962C8B-B14F-4D97-AF65-F5344CB8AC3E}">
        <p14:creationId xmlns:p14="http://schemas.microsoft.com/office/powerpoint/2010/main" val="21661764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6D9387B-B05B-DF9D-50A3-36942DF55746}"/>
              </a:ext>
            </a:extLst>
          </p:cNvPr>
          <p:cNvSpPr>
            <a:spLocks noGrp="1"/>
          </p:cNvSpPr>
          <p:nvPr>
            <p:ph type="ftr" sz="quarter" idx="11"/>
          </p:nvPr>
        </p:nvSpPr>
        <p:spPr/>
        <p:txBody>
          <a:bodyPr/>
          <a:lstStyle/>
          <a:p>
            <a:r>
              <a:rPr lang="en-US"/>
              <a:t>Proprietary and Confidential</a:t>
            </a:r>
          </a:p>
        </p:txBody>
      </p:sp>
      <p:sp>
        <p:nvSpPr>
          <p:cNvPr id="9" name="Content Placeholder 8">
            <a:extLst>
              <a:ext uri="{FF2B5EF4-FFF2-40B4-BE49-F238E27FC236}">
                <a16:creationId xmlns:a16="http://schemas.microsoft.com/office/drawing/2014/main" id="{BB7D0A7E-415F-9574-3A2B-0F4337E8B867}"/>
              </a:ext>
            </a:extLst>
          </p:cNvPr>
          <p:cNvSpPr>
            <a:spLocks noGrp="1"/>
          </p:cNvSpPr>
          <p:nvPr>
            <p:ph idx="1"/>
          </p:nvPr>
        </p:nvSpPr>
        <p:spPr>
          <a:xfrm>
            <a:off x="838200" y="1825625"/>
            <a:ext cx="10515600" cy="3829740"/>
          </a:xfrm>
        </p:spPr>
        <p:txBody>
          <a:bodyPr>
            <a:normAutofit/>
          </a:bodyPr>
          <a:lstStyle/>
          <a:p>
            <a:pPr marL="0" indent="0">
              <a:buNone/>
            </a:pPr>
            <a:r>
              <a:rPr lang="en-US" sz="1600" dirty="0">
                <a:latin typeface="+mn-lt"/>
              </a:rPr>
              <a:t>If anyone has any questions about today’s training (and if we have time!) I’d love to take questions!</a:t>
            </a:r>
          </a:p>
          <a:p>
            <a:pPr marL="0" indent="0">
              <a:buNone/>
            </a:pPr>
            <a:r>
              <a:rPr lang="en-US" sz="1600" b="1" dirty="0">
                <a:latin typeface="+mn-lt"/>
              </a:rPr>
              <a:t>Report security incidents via:</a:t>
            </a:r>
          </a:p>
          <a:p>
            <a:r>
              <a:rPr lang="en-US" sz="1600" dirty="0">
                <a:latin typeface="+mn-lt"/>
              </a:rPr>
              <a:t>Teams</a:t>
            </a:r>
          </a:p>
          <a:p>
            <a:r>
              <a:rPr lang="en-US" sz="1600" dirty="0" err="1">
                <a:latin typeface="+mn-lt"/>
              </a:rPr>
              <a:t>Freshservice</a:t>
            </a:r>
            <a:endParaRPr lang="en-US" sz="1600" dirty="0">
              <a:latin typeface="+mn-lt"/>
            </a:endParaRPr>
          </a:p>
          <a:p>
            <a:r>
              <a:rPr lang="en-US" sz="1600" dirty="0">
                <a:latin typeface="+mn-lt"/>
              </a:rPr>
              <a:t>IT Support email address</a:t>
            </a:r>
          </a:p>
          <a:p>
            <a:pPr marL="0" indent="0">
              <a:buNone/>
            </a:pPr>
            <a:r>
              <a:rPr lang="en-US" sz="1600" b="1" dirty="0">
                <a:latin typeface="+mn-lt"/>
              </a:rPr>
              <a:t>Send security or compliance questions to me directly:</a:t>
            </a:r>
          </a:p>
          <a:p>
            <a:r>
              <a:rPr lang="en-US" sz="1600" dirty="0">
                <a:latin typeface="+mn-lt"/>
              </a:rPr>
              <a:t>julian.lancaster@prowessconsulting.com</a:t>
            </a:r>
          </a:p>
        </p:txBody>
      </p:sp>
      <p:sp>
        <p:nvSpPr>
          <p:cNvPr id="11" name="Title 10">
            <a:extLst>
              <a:ext uri="{FF2B5EF4-FFF2-40B4-BE49-F238E27FC236}">
                <a16:creationId xmlns:a16="http://schemas.microsoft.com/office/drawing/2014/main" id="{6319D942-F5CE-3DB0-665E-9B8AF56CCDF7}"/>
              </a:ext>
            </a:extLst>
          </p:cNvPr>
          <p:cNvSpPr>
            <a:spLocks noGrp="1"/>
          </p:cNvSpPr>
          <p:nvPr>
            <p:ph type="title"/>
          </p:nvPr>
        </p:nvSpPr>
        <p:spPr/>
        <p:txBody>
          <a:bodyPr/>
          <a:lstStyle/>
          <a:p>
            <a:r>
              <a:rPr lang="en-US" dirty="0"/>
              <a:t>Questions &amp; Discussion</a:t>
            </a:r>
          </a:p>
        </p:txBody>
      </p:sp>
    </p:spTree>
    <p:extLst>
      <p:ext uri="{BB962C8B-B14F-4D97-AF65-F5344CB8AC3E}">
        <p14:creationId xmlns:p14="http://schemas.microsoft.com/office/powerpoint/2010/main" val="1537580329"/>
      </p:ext>
    </p:extLst>
  </p:cSld>
  <p:clrMapOvr>
    <a:masterClrMapping/>
  </p:clrMapOvr>
</p:sld>
</file>

<file path=ppt/theme/theme1.xml><?xml version="1.0" encoding="utf-8"?>
<a:theme xmlns:a="http://schemas.openxmlformats.org/drawingml/2006/main" name="Office Theme">
  <a:themeElements>
    <a:clrScheme name="Prowess Consulting">
      <a:dk1>
        <a:srgbClr val="011522"/>
      </a:dk1>
      <a:lt1>
        <a:srgbClr val="FFFFFF"/>
      </a:lt1>
      <a:dk2>
        <a:srgbClr val="DA5427"/>
      </a:dk2>
      <a:lt2>
        <a:srgbClr val="9699A3"/>
      </a:lt2>
      <a:accent1>
        <a:srgbClr val="53D6EC"/>
      </a:accent1>
      <a:accent2>
        <a:srgbClr val="DA5527"/>
      </a:accent2>
      <a:accent3>
        <a:srgbClr val="9699A3"/>
      </a:accent3>
      <a:accent4>
        <a:srgbClr val="53D6EC"/>
      </a:accent4>
      <a:accent5>
        <a:srgbClr val="DA5427"/>
      </a:accent5>
      <a:accent6>
        <a:srgbClr val="9699A3"/>
      </a:accent6>
      <a:hlink>
        <a:srgbClr val="DA5427"/>
      </a:hlink>
      <a:folHlink>
        <a:srgbClr val="53D6E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8E9713FFBA3FE4587CE88EAF4ADF363" ma:contentTypeVersion="10" ma:contentTypeDescription="Create a new document." ma:contentTypeScope="" ma:versionID="2f19a395d99d79a4a8e52bcba9a971dd">
  <xsd:schema xmlns:xsd="http://www.w3.org/2001/XMLSchema" xmlns:xs="http://www.w3.org/2001/XMLSchema" xmlns:p="http://schemas.microsoft.com/office/2006/metadata/properties" xmlns:ns2="244921b0-8326-42d6-9e21-261930e971e3" xmlns:ns3="22c5be51-e591-4e56-bcd6-c5d49a3d1760" targetNamespace="http://schemas.microsoft.com/office/2006/metadata/properties" ma:root="true" ma:fieldsID="1a6caf643a5f4b430d53732c0172e1e9" ns2:_="" ns3:_="">
    <xsd:import namespace="244921b0-8326-42d6-9e21-261930e971e3"/>
    <xsd:import namespace="22c5be51-e591-4e56-bcd6-c5d49a3d176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4921b0-8326-42d6-9e21-261930e971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c5be51-e591-4e56-bcd6-c5d49a3d176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B2D65B0-8172-4369-8F30-E7565B248D75}">
  <ds:schemaRefs>
    <ds:schemaRef ds:uri="http://schemas.microsoft.com/sharepoint/v3/contenttype/forms"/>
  </ds:schemaRefs>
</ds:datastoreItem>
</file>

<file path=customXml/itemProps2.xml><?xml version="1.0" encoding="utf-8"?>
<ds:datastoreItem xmlns:ds="http://schemas.openxmlformats.org/officeDocument/2006/customXml" ds:itemID="{5EF67CC0-92B5-49A7-BCCD-69A7F6C984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4921b0-8326-42d6-9e21-261930e971e3"/>
    <ds:schemaRef ds:uri="22c5be51-e591-4e56-bcd6-c5d49a3d17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C555E6-9F0E-4DB6-ADC7-C81F0D18DDA5}">
  <ds:schemaRefs>
    <ds:schemaRef ds:uri="2f558e16-f691-400e-9bdf-40a8f5eb12a3"/>
    <ds:schemaRef ds:uri="a5fe67b0-396f-4f39-a5e8-78897c5586b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7838</TotalTime>
  <Words>5236</Words>
  <Application>Microsoft Office PowerPoint</Application>
  <PresentationFormat>Widescreen</PresentationFormat>
  <Paragraphs>490</Paragraphs>
  <Slides>39</Slides>
  <Notes>29</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Security Training 2026</vt:lpstr>
      <vt:lpstr>Introduction and Agenda</vt:lpstr>
      <vt:lpstr>Before we Begin</vt:lpstr>
      <vt:lpstr>Compliance Requirements</vt:lpstr>
      <vt:lpstr>Roles and Responsibilities</vt:lpstr>
      <vt:lpstr>Security Fundamentals</vt:lpstr>
      <vt:lpstr>We Won the Cybersecurity Arms Race</vt:lpstr>
      <vt:lpstr>We’re Still Under Attack</vt:lpstr>
      <vt:lpstr>Social Engineering Attack Types</vt:lpstr>
      <vt:lpstr>Why “Spot the Fake” is Failing</vt:lpstr>
      <vt:lpstr>From “Spot the Fake” to “Validate the Request”</vt:lpstr>
      <vt:lpstr>The Verification Mindset: Practical Tools</vt:lpstr>
      <vt:lpstr>What Does Social Engineering Look Like?</vt:lpstr>
      <vt:lpstr>What Does Social Engineering Look Like?</vt:lpstr>
      <vt:lpstr>OSINT (Open-Source Intelligence)</vt:lpstr>
      <vt:lpstr>Pretexting</vt:lpstr>
      <vt:lpstr>Making Connections</vt:lpstr>
      <vt:lpstr>Putting it Together: Spear-Phishing Example</vt:lpstr>
      <vt:lpstr>What Should We Actually Do?</vt:lpstr>
      <vt:lpstr>Your Digital Footprint</vt:lpstr>
      <vt:lpstr>Helpdesk and Incident Reporting is Crucial</vt:lpstr>
      <vt:lpstr>Passwords: Why the Old Rules Failed</vt:lpstr>
      <vt:lpstr>Password Complexity</vt:lpstr>
      <vt:lpstr>TLDR; Long Passwords are Strong Passwords</vt:lpstr>
      <vt:lpstr>Tips for Making Long Passwords</vt:lpstr>
      <vt:lpstr>The Best Password Is One You Don’t Know </vt:lpstr>
      <vt:lpstr>The End of Passwords? MFA / 2FA</vt:lpstr>
      <vt:lpstr>Passkey Authentication</vt:lpstr>
      <vt:lpstr>Passwords are Silly</vt:lpstr>
      <vt:lpstr>Passkeys are Good</vt:lpstr>
      <vt:lpstr>Passkey Terminology</vt:lpstr>
      <vt:lpstr>Passkeys are available now</vt:lpstr>
      <vt:lpstr>Authentication Factors are a Spectrum</vt:lpstr>
      <vt:lpstr>Secured Networks</vt:lpstr>
      <vt:lpstr>Physical Security Basics</vt:lpstr>
      <vt:lpstr>Data Classifications</vt:lpstr>
      <vt:lpstr>Data Security: One Call to Action</vt:lpstr>
      <vt:lpstr>Recap: Practical Strategy for Cybersecurity Safety</vt:lpstr>
      <vt:lpstr>Questions &amp;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Carolina Abreu</dc:creator>
  <cp:lastModifiedBy>Julian Lancaster</cp:lastModifiedBy>
  <cp:revision>88</cp:revision>
  <dcterms:created xsi:type="dcterms:W3CDTF">2022-08-09T16:01:42Z</dcterms:created>
  <dcterms:modified xsi:type="dcterms:W3CDTF">2026-09-11T00:01:39Z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0x01010078E9713FFBA3FE4587CE88EAF4ADF363</vt:lpwstr>
  </property>
  <property fmtid="{D5CDD505-2E9C-101B-9397-08002B2CF9AE}" pid="3" name="MediaServiceImageTags">
    <vt:lpwstr/>
  </property>
</Properties>
</file>